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0"/>
  </p:notesMasterIdLst>
  <p:sldIdLst>
    <p:sldId id="539" r:id="rId5"/>
    <p:sldId id="567" r:id="rId6"/>
    <p:sldId id="547" r:id="rId7"/>
    <p:sldId id="549" r:id="rId8"/>
    <p:sldId id="548" r:id="rId9"/>
    <p:sldId id="533" r:id="rId10"/>
    <p:sldId id="551" r:id="rId11"/>
    <p:sldId id="552" r:id="rId12"/>
    <p:sldId id="553" r:id="rId13"/>
    <p:sldId id="546" r:id="rId14"/>
    <p:sldId id="568" r:id="rId15"/>
    <p:sldId id="559" r:id="rId16"/>
    <p:sldId id="571" r:id="rId17"/>
    <p:sldId id="565" r:id="rId18"/>
    <p:sldId id="562" r:id="rId19"/>
    <p:sldId id="563" r:id="rId20"/>
    <p:sldId id="566" r:id="rId21"/>
    <p:sldId id="545" r:id="rId22"/>
    <p:sldId id="280" r:id="rId23"/>
    <p:sldId id="281" r:id="rId24"/>
    <p:sldId id="265" r:id="rId25"/>
    <p:sldId id="544" r:id="rId26"/>
    <p:sldId id="555" r:id="rId27"/>
    <p:sldId id="557" r:id="rId28"/>
    <p:sldId id="556"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D8A0A-B751-46E1-AD01-440E6DB9DB11}" v="21" dt="2019-12-09T16:54:0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8" y="7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Novara" userId="3de20bf2-10b3-491f-a35e-15e5fed16871" providerId="ADAL" clId="{B536CD3A-BB22-448F-9A85-AE06FFEFAEF1}"/>
    <pc:docChg chg="custSel delSld modSld">
      <pc:chgData name="Sara Novara" userId="3de20bf2-10b3-491f-a35e-15e5fed16871" providerId="ADAL" clId="{B536CD3A-BB22-448F-9A85-AE06FFEFAEF1}" dt="2019-12-09T16:54:06.535" v="50"/>
      <pc:docMkLst>
        <pc:docMk/>
      </pc:docMkLst>
      <pc:sldChg chg="addSp delSp modSp">
        <pc:chgData name="Sara Novara" userId="3de20bf2-10b3-491f-a35e-15e5fed16871" providerId="ADAL" clId="{B536CD3A-BB22-448F-9A85-AE06FFEFAEF1}" dt="2019-12-09T16:51:50.786" v="15" actId="14100"/>
        <pc:sldMkLst>
          <pc:docMk/>
          <pc:sldMk cId="1126779191" sldId="539"/>
        </pc:sldMkLst>
        <pc:spChg chg="add del">
          <ac:chgData name="Sara Novara" userId="3de20bf2-10b3-491f-a35e-15e5fed16871" providerId="ADAL" clId="{B536CD3A-BB22-448F-9A85-AE06FFEFAEF1}" dt="2019-12-09T16:50:58.890" v="5"/>
          <ac:spMkLst>
            <pc:docMk/>
            <pc:sldMk cId="1126779191" sldId="539"/>
            <ac:spMk id="2" creationId="{573C1617-A3BA-4D8F-B674-52902494E6E9}"/>
          </ac:spMkLst>
        </pc:spChg>
        <pc:spChg chg="mod">
          <ac:chgData name="Sara Novara" userId="3de20bf2-10b3-491f-a35e-15e5fed16871" providerId="ADAL" clId="{B536CD3A-BB22-448F-9A85-AE06FFEFAEF1}" dt="2019-12-09T16:49:33.388" v="2" actId="1076"/>
          <ac:spMkLst>
            <pc:docMk/>
            <pc:sldMk cId="1126779191" sldId="539"/>
            <ac:spMk id="3" creationId="{00000000-0000-0000-0000-000000000000}"/>
          </ac:spMkLst>
        </pc:spChg>
        <pc:picChg chg="add del">
          <ac:chgData name="Sara Novara" userId="3de20bf2-10b3-491f-a35e-15e5fed16871" providerId="ADAL" clId="{B536CD3A-BB22-448F-9A85-AE06FFEFAEF1}" dt="2019-12-09T16:51:14.970" v="7"/>
          <ac:picMkLst>
            <pc:docMk/>
            <pc:sldMk cId="1126779191" sldId="539"/>
            <ac:picMk id="4" creationId="{EA1F9222-B064-4E08-A75D-EDC35FE41768}"/>
          </ac:picMkLst>
        </pc:picChg>
        <pc:picChg chg="add mod">
          <ac:chgData name="Sara Novara" userId="3de20bf2-10b3-491f-a35e-15e5fed16871" providerId="ADAL" clId="{B536CD3A-BB22-448F-9A85-AE06FFEFAEF1}" dt="2019-12-09T16:51:50.786" v="15" actId="14100"/>
          <ac:picMkLst>
            <pc:docMk/>
            <pc:sldMk cId="1126779191" sldId="539"/>
            <ac:picMk id="7" creationId="{68CB057E-BE15-4E2D-A764-B3E7BAF433ED}"/>
          </ac:picMkLst>
        </pc:picChg>
        <pc:picChg chg="del">
          <ac:chgData name="Sara Novara" userId="3de20bf2-10b3-491f-a35e-15e5fed16871" providerId="ADAL" clId="{B536CD3A-BB22-448F-9A85-AE06FFEFAEF1}" dt="2019-12-09T16:49:39.835" v="3" actId="478"/>
          <ac:picMkLst>
            <pc:docMk/>
            <pc:sldMk cId="1126779191" sldId="539"/>
            <ac:picMk id="11" creationId="{A0670E39-C6A5-4F85-814E-691D114703AC}"/>
          </ac:picMkLst>
        </pc:picChg>
      </pc:sldChg>
      <pc:sldChg chg="addSp delSp">
        <pc:chgData name="Sara Novara" userId="3de20bf2-10b3-491f-a35e-15e5fed16871" providerId="ADAL" clId="{B536CD3A-BB22-448F-9A85-AE06FFEFAEF1}" dt="2019-12-09T16:52:25.152" v="21"/>
        <pc:sldMkLst>
          <pc:docMk/>
          <pc:sldMk cId="2433384448" sldId="547"/>
        </pc:sldMkLst>
        <pc:picChg chg="add">
          <ac:chgData name="Sara Novara" userId="3de20bf2-10b3-491f-a35e-15e5fed16871" providerId="ADAL" clId="{B536CD3A-BB22-448F-9A85-AE06FFEFAEF1}" dt="2019-12-09T16:52:25.152" v="21"/>
          <ac:picMkLst>
            <pc:docMk/>
            <pc:sldMk cId="2433384448" sldId="547"/>
            <ac:picMk id="8" creationId="{842E96AA-A6DB-4F79-A230-28056242094F}"/>
          </ac:picMkLst>
        </pc:picChg>
        <pc:picChg chg="del">
          <ac:chgData name="Sara Novara" userId="3de20bf2-10b3-491f-a35e-15e5fed16871" providerId="ADAL" clId="{B536CD3A-BB22-448F-9A85-AE06FFEFAEF1}" dt="2019-12-09T16:52:23.590" v="20" actId="478"/>
          <ac:picMkLst>
            <pc:docMk/>
            <pc:sldMk cId="2433384448" sldId="547"/>
            <ac:picMk id="11" creationId="{A0670E39-C6A5-4F85-814E-691D114703AC}"/>
          </ac:picMkLst>
        </pc:picChg>
      </pc:sldChg>
      <pc:sldChg chg="addSp delSp">
        <pc:chgData name="Sara Novara" userId="3de20bf2-10b3-491f-a35e-15e5fed16871" providerId="ADAL" clId="{B536CD3A-BB22-448F-9A85-AE06FFEFAEF1}" dt="2019-12-09T16:52:32.549" v="23"/>
        <pc:sldMkLst>
          <pc:docMk/>
          <pc:sldMk cId="3942497732" sldId="548"/>
        </pc:sldMkLst>
        <pc:picChg chg="add">
          <ac:chgData name="Sara Novara" userId="3de20bf2-10b3-491f-a35e-15e5fed16871" providerId="ADAL" clId="{B536CD3A-BB22-448F-9A85-AE06FFEFAEF1}" dt="2019-12-09T16:52:32.549" v="23"/>
          <ac:picMkLst>
            <pc:docMk/>
            <pc:sldMk cId="3942497732" sldId="548"/>
            <ac:picMk id="8" creationId="{F077EE91-47F4-4212-9F67-C74E936E387F}"/>
          </ac:picMkLst>
        </pc:picChg>
        <pc:picChg chg="del">
          <ac:chgData name="Sara Novara" userId="3de20bf2-10b3-491f-a35e-15e5fed16871" providerId="ADAL" clId="{B536CD3A-BB22-448F-9A85-AE06FFEFAEF1}" dt="2019-12-09T16:52:28.620" v="22" actId="478"/>
          <ac:picMkLst>
            <pc:docMk/>
            <pc:sldMk cId="3942497732" sldId="548"/>
            <ac:picMk id="11" creationId="{A0670E39-C6A5-4F85-814E-691D114703AC}"/>
          </ac:picMkLst>
        </pc:picChg>
      </pc:sldChg>
      <pc:sldChg chg="addSp delSp">
        <pc:chgData name="Sara Novara" userId="3de20bf2-10b3-491f-a35e-15e5fed16871" providerId="ADAL" clId="{B536CD3A-BB22-448F-9A85-AE06FFEFAEF1}" dt="2019-12-09T16:52:39.433" v="25"/>
        <pc:sldMkLst>
          <pc:docMk/>
          <pc:sldMk cId="48167584" sldId="551"/>
        </pc:sldMkLst>
        <pc:picChg chg="add">
          <ac:chgData name="Sara Novara" userId="3de20bf2-10b3-491f-a35e-15e5fed16871" providerId="ADAL" clId="{B536CD3A-BB22-448F-9A85-AE06FFEFAEF1}" dt="2019-12-09T16:52:39.433" v="25"/>
          <ac:picMkLst>
            <pc:docMk/>
            <pc:sldMk cId="48167584" sldId="551"/>
            <ac:picMk id="9" creationId="{C7A81328-B4B1-4A5C-8898-59A2EEB55071}"/>
          </ac:picMkLst>
        </pc:picChg>
        <pc:picChg chg="del">
          <ac:chgData name="Sara Novara" userId="3de20bf2-10b3-491f-a35e-15e5fed16871" providerId="ADAL" clId="{B536CD3A-BB22-448F-9A85-AE06FFEFAEF1}" dt="2019-12-09T16:52:38.150" v="24" actId="478"/>
          <ac:picMkLst>
            <pc:docMk/>
            <pc:sldMk cId="48167584" sldId="551"/>
            <ac:picMk id="11" creationId="{A0670E39-C6A5-4F85-814E-691D114703AC}"/>
          </ac:picMkLst>
        </pc:picChg>
      </pc:sldChg>
      <pc:sldChg chg="addSp delSp">
        <pc:chgData name="Sara Novara" userId="3de20bf2-10b3-491f-a35e-15e5fed16871" providerId="ADAL" clId="{B536CD3A-BB22-448F-9A85-AE06FFEFAEF1}" dt="2019-12-09T16:52:43.752" v="27"/>
        <pc:sldMkLst>
          <pc:docMk/>
          <pc:sldMk cId="3799088904" sldId="552"/>
        </pc:sldMkLst>
        <pc:picChg chg="add">
          <ac:chgData name="Sara Novara" userId="3de20bf2-10b3-491f-a35e-15e5fed16871" providerId="ADAL" clId="{B536CD3A-BB22-448F-9A85-AE06FFEFAEF1}" dt="2019-12-09T16:52:43.752" v="27"/>
          <ac:picMkLst>
            <pc:docMk/>
            <pc:sldMk cId="3799088904" sldId="552"/>
            <ac:picMk id="9" creationId="{30D297E8-36A6-44FC-BEF2-0A08ADFC0012}"/>
          </ac:picMkLst>
        </pc:picChg>
        <pc:picChg chg="del">
          <ac:chgData name="Sara Novara" userId="3de20bf2-10b3-491f-a35e-15e5fed16871" providerId="ADAL" clId="{B536CD3A-BB22-448F-9A85-AE06FFEFAEF1}" dt="2019-12-09T16:52:42.377" v="26" actId="478"/>
          <ac:picMkLst>
            <pc:docMk/>
            <pc:sldMk cId="3799088904" sldId="552"/>
            <ac:picMk id="11" creationId="{A0670E39-C6A5-4F85-814E-691D114703AC}"/>
          </ac:picMkLst>
        </pc:picChg>
      </pc:sldChg>
      <pc:sldChg chg="addSp delSp">
        <pc:chgData name="Sara Novara" userId="3de20bf2-10b3-491f-a35e-15e5fed16871" providerId="ADAL" clId="{B536CD3A-BB22-448F-9A85-AE06FFEFAEF1}" dt="2019-12-09T16:52:48.998" v="29"/>
        <pc:sldMkLst>
          <pc:docMk/>
          <pc:sldMk cId="1095674538" sldId="553"/>
        </pc:sldMkLst>
        <pc:picChg chg="add">
          <ac:chgData name="Sara Novara" userId="3de20bf2-10b3-491f-a35e-15e5fed16871" providerId="ADAL" clId="{B536CD3A-BB22-448F-9A85-AE06FFEFAEF1}" dt="2019-12-09T16:52:48.998" v="29"/>
          <ac:picMkLst>
            <pc:docMk/>
            <pc:sldMk cId="1095674538" sldId="553"/>
            <ac:picMk id="9" creationId="{8F2E62BD-73AC-43BB-A9F7-5374B6B8A062}"/>
          </ac:picMkLst>
        </pc:picChg>
        <pc:picChg chg="del">
          <ac:chgData name="Sara Novara" userId="3de20bf2-10b3-491f-a35e-15e5fed16871" providerId="ADAL" clId="{B536CD3A-BB22-448F-9A85-AE06FFEFAEF1}" dt="2019-12-09T16:52:47.175" v="28" actId="478"/>
          <ac:picMkLst>
            <pc:docMk/>
            <pc:sldMk cId="1095674538" sldId="553"/>
            <ac:picMk id="11" creationId="{A0670E39-C6A5-4F85-814E-691D114703AC}"/>
          </ac:picMkLst>
        </pc:picChg>
      </pc:sldChg>
      <pc:sldChg chg="addSp delSp">
        <pc:chgData name="Sara Novara" userId="3de20bf2-10b3-491f-a35e-15e5fed16871" providerId="ADAL" clId="{B536CD3A-BB22-448F-9A85-AE06FFEFAEF1}" dt="2019-12-09T16:53:41.659" v="43"/>
        <pc:sldMkLst>
          <pc:docMk/>
          <pc:sldMk cId="1131660454" sldId="555"/>
        </pc:sldMkLst>
        <pc:picChg chg="add">
          <ac:chgData name="Sara Novara" userId="3de20bf2-10b3-491f-a35e-15e5fed16871" providerId="ADAL" clId="{B536CD3A-BB22-448F-9A85-AE06FFEFAEF1}" dt="2019-12-09T16:53:41.659" v="43"/>
          <ac:picMkLst>
            <pc:docMk/>
            <pc:sldMk cId="1131660454" sldId="555"/>
            <ac:picMk id="9" creationId="{839841DE-8F17-4DD1-B7ED-359B85B2EBCD}"/>
          </ac:picMkLst>
        </pc:picChg>
        <pc:picChg chg="del">
          <ac:chgData name="Sara Novara" userId="3de20bf2-10b3-491f-a35e-15e5fed16871" providerId="ADAL" clId="{B536CD3A-BB22-448F-9A85-AE06FFEFAEF1}" dt="2019-12-09T16:53:39.922" v="42" actId="478"/>
          <ac:picMkLst>
            <pc:docMk/>
            <pc:sldMk cId="1131660454" sldId="555"/>
            <ac:picMk id="11" creationId="{A0670E39-C6A5-4F85-814E-691D114703AC}"/>
          </ac:picMkLst>
        </pc:picChg>
      </pc:sldChg>
      <pc:sldChg chg="addSp delSp">
        <pc:chgData name="Sara Novara" userId="3de20bf2-10b3-491f-a35e-15e5fed16871" providerId="ADAL" clId="{B536CD3A-BB22-448F-9A85-AE06FFEFAEF1}" dt="2019-12-09T16:54:06.535" v="50"/>
        <pc:sldMkLst>
          <pc:docMk/>
          <pc:sldMk cId="38148078" sldId="556"/>
        </pc:sldMkLst>
        <pc:picChg chg="add">
          <ac:chgData name="Sara Novara" userId="3de20bf2-10b3-491f-a35e-15e5fed16871" providerId="ADAL" clId="{B536CD3A-BB22-448F-9A85-AE06FFEFAEF1}" dt="2019-12-09T16:54:06.535" v="50"/>
          <ac:picMkLst>
            <pc:docMk/>
            <pc:sldMk cId="38148078" sldId="556"/>
            <ac:picMk id="8" creationId="{35439E76-5962-4D0C-ACE4-4595B32DCE82}"/>
          </ac:picMkLst>
        </pc:picChg>
        <pc:picChg chg="del">
          <ac:chgData name="Sara Novara" userId="3de20bf2-10b3-491f-a35e-15e5fed16871" providerId="ADAL" clId="{B536CD3A-BB22-448F-9A85-AE06FFEFAEF1}" dt="2019-12-09T16:54:04.410" v="49" actId="478"/>
          <ac:picMkLst>
            <pc:docMk/>
            <pc:sldMk cId="38148078" sldId="556"/>
            <ac:picMk id="11" creationId="{A0670E39-C6A5-4F85-814E-691D114703AC}"/>
          </ac:picMkLst>
        </pc:picChg>
      </pc:sldChg>
      <pc:sldChg chg="addSp delSp">
        <pc:chgData name="Sara Novara" userId="3de20bf2-10b3-491f-a35e-15e5fed16871" providerId="ADAL" clId="{B536CD3A-BB22-448F-9A85-AE06FFEFAEF1}" dt="2019-12-09T16:54:00.885" v="48"/>
        <pc:sldMkLst>
          <pc:docMk/>
          <pc:sldMk cId="2731842649" sldId="557"/>
        </pc:sldMkLst>
        <pc:picChg chg="del">
          <ac:chgData name="Sara Novara" userId="3de20bf2-10b3-491f-a35e-15e5fed16871" providerId="ADAL" clId="{B536CD3A-BB22-448F-9A85-AE06FFEFAEF1}" dt="2019-12-09T16:53:59.710" v="47" actId="478"/>
          <ac:picMkLst>
            <pc:docMk/>
            <pc:sldMk cId="2731842649" sldId="557"/>
            <ac:picMk id="11" creationId="{A0670E39-C6A5-4F85-814E-691D114703AC}"/>
          </ac:picMkLst>
        </pc:picChg>
        <pc:picChg chg="add">
          <ac:chgData name="Sara Novara" userId="3de20bf2-10b3-491f-a35e-15e5fed16871" providerId="ADAL" clId="{B536CD3A-BB22-448F-9A85-AE06FFEFAEF1}" dt="2019-12-09T16:54:00.885" v="48"/>
          <ac:picMkLst>
            <pc:docMk/>
            <pc:sldMk cId="2731842649" sldId="557"/>
            <ac:picMk id="13" creationId="{1571FC7C-ECAF-4747-A2CE-E6C79EBBB0A6}"/>
          </ac:picMkLst>
        </pc:picChg>
      </pc:sldChg>
      <pc:sldChg chg="addSp delSp">
        <pc:chgData name="Sara Novara" userId="3de20bf2-10b3-491f-a35e-15e5fed16871" providerId="ADAL" clId="{B536CD3A-BB22-448F-9A85-AE06FFEFAEF1}" dt="2019-12-09T16:52:56.609" v="31"/>
        <pc:sldMkLst>
          <pc:docMk/>
          <pc:sldMk cId="3718206310" sldId="559"/>
        </pc:sldMkLst>
        <pc:picChg chg="del">
          <ac:chgData name="Sara Novara" userId="3de20bf2-10b3-491f-a35e-15e5fed16871" providerId="ADAL" clId="{B536CD3A-BB22-448F-9A85-AE06FFEFAEF1}" dt="2019-12-09T16:52:55.238" v="30" actId="478"/>
          <ac:picMkLst>
            <pc:docMk/>
            <pc:sldMk cId="3718206310" sldId="559"/>
            <ac:picMk id="11" creationId="{A0670E39-C6A5-4F85-814E-691D114703AC}"/>
          </ac:picMkLst>
        </pc:picChg>
        <pc:picChg chg="add">
          <ac:chgData name="Sara Novara" userId="3de20bf2-10b3-491f-a35e-15e5fed16871" providerId="ADAL" clId="{B536CD3A-BB22-448F-9A85-AE06FFEFAEF1}" dt="2019-12-09T16:52:56.609" v="31"/>
          <ac:picMkLst>
            <pc:docMk/>
            <pc:sldMk cId="3718206310" sldId="559"/>
            <ac:picMk id="13" creationId="{752B736C-5DC2-4A3E-8EDA-535BB43F6E25}"/>
          </ac:picMkLst>
        </pc:picChg>
      </pc:sldChg>
      <pc:sldChg chg="addSp delSp">
        <pc:chgData name="Sara Novara" userId="3de20bf2-10b3-491f-a35e-15e5fed16871" providerId="ADAL" clId="{B536CD3A-BB22-448F-9A85-AE06FFEFAEF1}" dt="2019-12-09T16:53:18.851" v="37"/>
        <pc:sldMkLst>
          <pc:docMk/>
          <pc:sldMk cId="855234256" sldId="562"/>
        </pc:sldMkLst>
        <pc:picChg chg="del">
          <ac:chgData name="Sara Novara" userId="3de20bf2-10b3-491f-a35e-15e5fed16871" providerId="ADAL" clId="{B536CD3A-BB22-448F-9A85-AE06FFEFAEF1}" dt="2019-12-09T16:53:17.399" v="36" actId="478"/>
          <ac:picMkLst>
            <pc:docMk/>
            <pc:sldMk cId="855234256" sldId="562"/>
            <ac:picMk id="11" creationId="{A0670E39-C6A5-4F85-814E-691D114703AC}"/>
          </ac:picMkLst>
        </pc:picChg>
        <pc:picChg chg="add">
          <ac:chgData name="Sara Novara" userId="3de20bf2-10b3-491f-a35e-15e5fed16871" providerId="ADAL" clId="{B536CD3A-BB22-448F-9A85-AE06FFEFAEF1}" dt="2019-12-09T16:53:18.851" v="37"/>
          <ac:picMkLst>
            <pc:docMk/>
            <pc:sldMk cId="855234256" sldId="562"/>
            <ac:picMk id="15" creationId="{2EE674E6-D15D-47A1-A756-72B101EA4870}"/>
          </ac:picMkLst>
        </pc:picChg>
      </pc:sldChg>
      <pc:sldChg chg="addSp delSp">
        <pc:chgData name="Sara Novara" userId="3de20bf2-10b3-491f-a35e-15e5fed16871" providerId="ADAL" clId="{B536CD3A-BB22-448F-9A85-AE06FFEFAEF1}" dt="2019-12-09T16:53:22.467" v="39"/>
        <pc:sldMkLst>
          <pc:docMk/>
          <pc:sldMk cId="1104050128" sldId="563"/>
        </pc:sldMkLst>
        <pc:picChg chg="del">
          <ac:chgData name="Sara Novara" userId="3de20bf2-10b3-491f-a35e-15e5fed16871" providerId="ADAL" clId="{B536CD3A-BB22-448F-9A85-AE06FFEFAEF1}" dt="2019-12-09T16:53:21.271" v="38" actId="478"/>
          <ac:picMkLst>
            <pc:docMk/>
            <pc:sldMk cId="1104050128" sldId="563"/>
            <ac:picMk id="11" creationId="{A0670E39-C6A5-4F85-814E-691D114703AC}"/>
          </ac:picMkLst>
        </pc:picChg>
        <pc:picChg chg="add">
          <ac:chgData name="Sara Novara" userId="3de20bf2-10b3-491f-a35e-15e5fed16871" providerId="ADAL" clId="{B536CD3A-BB22-448F-9A85-AE06FFEFAEF1}" dt="2019-12-09T16:53:22.467" v="39"/>
          <ac:picMkLst>
            <pc:docMk/>
            <pc:sldMk cId="1104050128" sldId="563"/>
            <ac:picMk id="13" creationId="{AC58BB50-E37F-4E70-AFE1-F239F805320B}"/>
          </ac:picMkLst>
        </pc:picChg>
      </pc:sldChg>
      <pc:sldChg chg="addSp delSp del">
        <pc:chgData name="Sara Novara" userId="3de20bf2-10b3-491f-a35e-15e5fed16871" providerId="ADAL" clId="{B536CD3A-BB22-448F-9A85-AE06FFEFAEF1}" dt="2019-12-09T16:53:54.369" v="46" actId="2696"/>
        <pc:sldMkLst>
          <pc:docMk/>
          <pc:sldMk cId="4246143013" sldId="564"/>
        </pc:sldMkLst>
        <pc:picChg chg="add">
          <ac:chgData name="Sara Novara" userId="3de20bf2-10b3-491f-a35e-15e5fed16871" providerId="ADAL" clId="{B536CD3A-BB22-448F-9A85-AE06FFEFAEF1}" dt="2019-12-09T16:53:47.650" v="45"/>
          <ac:picMkLst>
            <pc:docMk/>
            <pc:sldMk cId="4246143013" sldId="564"/>
            <ac:picMk id="8" creationId="{DE06C5D7-AC74-4DC6-B566-3982E1FB9431}"/>
          </ac:picMkLst>
        </pc:picChg>
        <pc:picChg chg="del">
          <ac:chgData name="Sara Novara" userId="3de20bf2-10b3-491f-a35e-15e5fed16871" providerId="ADAL" clId="{B536CD3A-BB22-448F-9A85-AE06FFEFAEF1}" dt="2019-12-09T16:53:45.647" v="44" actId="478"/>
          <ac:picMkLst>
            <pc:docMk/>
            <pc:sldMk cId="4246143013" sldId="564"/>
            <ac:picMk id="11" creationId="{A0670E39-C6A5-4F85-814E-691D114703AC}"/>
          </ac:picMkLst>
        </pc:picChg>
      </pc:sldChg>
      <pc:sldChg chg="addSp delSp">
        <pc:chgData name="Sara Novara" userId="3de20bf2-10b3-491f-a35e-15e5fed16871" providerId="ADAL" clId="{B536CD3A-BB22-448F-9A85-AE06FFEFAEF1}" dt="2019-12-09T16:53:14.506" v="35"/>
        <pc:sldMkLst>
          <pc:docMk/>
          <pc:sldMk cId="3132619818" sldId="565"/>
        </pc:sldMkLst>
        <pc:picChg chg="add">
          <ac:chgData name="Sara Novara" userId="3de20bf2-10b3-491f-a35e-15e5fed16871" providerId="ADAL" clId="{B536CD3A-BB22-448F-9A85-AE06FFEFAEF1}" dt="2019-12-09T16:53:14.506" v="35"/>
          <ac:picMkLst>
            <pc:docMk/>
            <pc:sldMk cId="3132619818" sldId="565"/>
            <ac:picMk id="9" creationId="{2A28AEEB-1C76-45F5-BD89-1AA1D4935191}"/>
          </ac:picMkLst>
        </pc:picChg>
        <pc:picChg chg="del">
          <ac:chgData name="Sara Novara" userId="3de20bf2-10b3-491f-a35e-15e5fed16871" providerId="ADAL" clId="{B536CD3A-BB22-448F-9A85-AE06FFEFAEF1}" dt="2019-12-09T16:53:13.310" v="34" actId="478"/>
          <ac:picMkLst>
            <pc:docMk/>
            <pc:sldMk cId="3132619818" sldId="565"/>
            <ac:picMk id="11" creationId="{A0670E39-C6A5-4F85-814E-691D114703AC}"/>
          </ac:picMkLst>
        </pc:picChg>
      </pc:sldChg>
      <pc:sldChg chg="addSp delSp">
        <pc:chgData name="Sara Novara" userId="3de20bf2-10b3-491f-a35e-15e5fed16871" providerId="ADAL" clId="{B536CD3A-BB22-448F-9A85-AE06FFEFAEF1}" dt="2019-12-09T16:53:28.013" v="41"/>
        <pc:sldMkLst>
          <pc:docMk/>
          <pc:sldMk cId="1431282628" sldId="566"/>
        </pc:sldMkLst>
        <pc:picChg chg="del">
          <ac:chgData name="Sara Novara" userId="3de20bf2-10b3-491f-a35e-15e5fed16871" providerId="ADAL" clId="{B536CD3A-BB22-448F-9A85-AE06FFEFAEF1}" dt="2019-12-09T16:53:26.599" v="40" actId="478"/>
          <ac:picMkLst>
            <pc:docMk/>
            <pc:sldMk cId="1431282628" sldId="566"/>
            <ac:picMk id="11" creationId="{A0670E39-C6A5-4F85-814E-691D114703AC}"/>
          </ac:picMkLst>
        </pc:picChg>
        <pc:picChg chg="add">
          <ac:chgData name="Sara Novara" userId="3de20bf2-10b3-491f-a35e-15e5fed16871" providerId="ADAL" clId="{B536CD3A-BB22-448F-9A85-AE06FFEFAEF1}" dt="2019-12-09T16:53:28.013" v="41"/>
          <ac:picMkLst>
            <pc:docMk/>
            <pc:sldMk cId="1431282628" sldId="566"/>
            <ac:picMk id="13" creationId="{F91C9515-F561-4B99-8F1C-6B804C14C91A}"/>
          </ac:picMkLst>
        </pc:picChg>
      </pc:sldChg>
      <pc:sldChg chg="addSp delSp modSp">
        <pc:chgData name="Sara Novara" userId="3de20bf2-10b3-491f-a35e-15e5fed16871" providerId="ADAL" clId="{B536CD3A-BB22-448F-9A85-AE06FFEFAEF1}" dt="2019-12-09T16:52:10.762" v="19" actId="6549"/>
        <pc:sldMkLst>
          <pc:docMk/>
          <pc:sldMk cId="2826351493" sldId="567"/>
        </pc:sldMkLst>
        <pc:spChg chg="mod">
          <ac:chgData name="Sara Novara" userId="3de20bf2-10b3-491f-a35e-15e5fed16871" providerId="ADAL" clId="{B536CD3A-BB22-448F-9A85-AE06FFEFAEF1}" dt="2019-12-09T16:52:10.762" v="19" actId="6549"/>
          <ac:spMkLst>
            <pc:docMk/>
            <pc:sldMk cId="2826351493" sldId="567"/>
            <ac:spMk id="3" creationId="{00000000-0000-0000-0000-000000000000}"/>
          </ac:spMkLst>
        </pc:spChg>
        <pc:picChg chg="add mod">
          <ac:chgData name="Sara Novara" userId="3de20bf2-10b3-491f-a35e-15e5fed16871" providerId="ADAL" clId="{B536CD3A-BB22-448F-9A85-AE06FFEFAEF1}" dt="2019-12-09T16:52:00.098" v="18" actId="1076"/>
          <ac:picMkLst>
            <pc:docMk/>
            <pc:sldMk cId="2826351493" sldId="567"/>
            <ac:picMk id="8" creationId="{03B4F26D-05F9-4BD0-8A36-7A68CD11A60A}"/>
          </ac:picMkLst>
        </pc:picChg>
        <pc:picChg chg="del">
          <ac:chgData name="Sara Novara" userId="3de20bf2-10b3-491f-a35e-15e5fed16871" providerId="ADAL" clId="{B536CD3A-BB22-448F-9A85-AE06FFEFAEF1}" dt="2019-12-09T16:51:42.109" v="14" actId="478"/>
          <ac:picMkLst>
            <pc:docMk/>
            <pc:sldMk cId="2826351493" sldId="567"/>
            <ac:picMk id="11" creationId="{A0670E39-C6A5-4F85-814E-691D114703AC}"/>
          </ac:picMkLst>
        </pc:picChg>
      </pc:sldChg>
      <pc:sldChg chg="addSp delSp">
        <pc:chgData name="Sara Novara" userId="3de20bf2-10b3-491f-a35e-15e5fed16871" providerId="ADAL" clId="{B536CD3A-BB22-448F-9A85-AE06FFEFAEF1}" dt="2019-12-09T16:53:09.704" v="33"/>
        <pc:sldMkLst>
          <pc:docMk/>
          <pc:sldMk cId="1178108576" sldId="571"/>
        </pc:sldMkLst>
        <pc:picChg chg="del">
          <ac:chgData name="Sara Novara" userId="3de20bf2-10b3-491f-a35e-15e5fed16871" providerId="ADAL" clId="{B536CD3A-BB22-448F-9A85-AE06FFEFAEF1}" dt="2019-12-09T16:53:08.406" v="32" actId="478"/>
          <ac:picMkLst>
            <pc:docMk/>
            <pc:sldMk cId="1178108576" sldId="571"/>
            <ac:picMk id="11" creationId="{A0670E39-C6A5-4F85-814E-691D114703AC}"/>
          </ac:picMkLst>
        </pc:picChg>
        <pc:picChg chg="add">
          <ac:chgData name="Sara Novara" userId="3de20bf2-10b3-491f-a35e-15e5fed16871" providerId="ADAL" clId="{B536CD3A-BB22-448F-9A85-AE06FFEFAEF1}" dt="2019-12-09T16:53:09.704" v="33"/>
          <ac:picMkLst>
            <pc:docMk/>
            <pc:sldMk cId="1178108576" sldId="571"/>
            <ac:picMk id="13" creationId="{113CF5E3-08D6-4570-9B2B-A5B847BBF22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healthcheck.nhs.uk/commissioners_and_providers/evide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a:t>
            </a:fld>
            <a:endParaRPr lang="en-GB"/>
          </a:p>
        </p:txBody>
      </p:sp>
    </p:spTree>
    <p:extLst>
      <p:ext uri="{BB962C8B-B14F-4D97-AF65-F5344CB8AC3E}">
        <p14:creationId xmlns:p14="http://schemas.microsoft.com/office/powerpoint/2010/main" val="303887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F1685-5A76-4E3F-B860-41B84C5382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45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F1685-5A76-4E3F-B860-41B84C5382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45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12</a:t>
            </a:fld>
            <a:endParaRPr lang="en-GB"/>
          </a:p>
        </p:txBody>
      </p:sp>
    </p:spTree>
    <p:extLst>
      <p:ext uri="{BB962C8B-B14F-4D97-AF65-F5344CB8AC3E}">
        <p14:creationId xmlns:p14="http://schemas.microsoft.com/office/powerpoint/2010/main" val="77770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13</a:t>
            </a:fld>
            <a:endParaRPr lang="en-GB"/>
          </a:p>
        </p:txBody>
      </p:sp>
    </p:spTree>
    <p:extLst>
      <p:ext uri="{BB962C8B-B14F-4D97-AF65-F5344CB8AC3E}">
        <p14:creationId xmlns:p14="http://schemas.microsoft.com/office/powerpoint/2010/main" val="1681848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14</a:t>
            </a:fld>
            <a:endParaRPr lang="en-GB"/>
          </a:p>
        </p:txBody>
      </p:sp>
    </p:spTree>
    <p:extLst>
      <p:ext uri="{BB962C8B-B14F-4D97-AF65-F5344CB8AC3E}">
        <p14:creationId xmlns:p14="http://schemas.microsoft.com/office/powerpoint/2010/main" val="2445815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15</a:t>
            </a:fld>
            <a:endParaRPr lang="en-GB"/>
          </a:p>
        </p:txBody>
      </p:sp>
    </p:spTree>
    <p:extLst>
      <p:ext uri="{BB962C8B-B14F-4D97-AF65-F5344CB8AC3E}">
        <p14:creationId xmlns:p14="http://schemas.microsoft.com/office/powerpoint/2010/main" val="47906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16</a:t>
            </a:fld>
            <a:endParaRPr lang="en-GB"/>
          </a:p>
        </p:txBody>
      </p:sp>
    </p:spTree>
    <p:extLst>
      <p:ext uri="{BB962C8B-B14F-4D97-AF65-F5344CB8AC3E}">
        <p14:creationId xmlns:p14="http://schemas.microsoft.com/office/powerpoint/2010/main" val="4423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17</a:t>
            </a:fld>
            <a:endParaRPr lang="en-GB"/>
          </a:p>
        </p:txBody>
      </p:sp>
    </p:spTree>
    <p:extLst>
      <p:ext uri="{BB962C8B-B14F-4D97-AF65-F5344CB8AC3E}">
        <p14:creationId xmlns:p14="http://schemas.microsoft.com/office/powerpoint/2010/main" val="117681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mustn’t forget the value of NHS Health checks. The NHS Health Check offers an opportunity for people in midlife to assess their risk of CVD and make lifestyle changes that can prevent and delay the onset of CVD. As well as helping individuals to recognise and tackle their behavioural risk factors, it also provides a systematic approach to identifying people with previously undiagnosed high risk conditions. </a:t>
            </a:r>
          </a:p>
          <a:p>
            <a:r>
              <a:rPr lang="en-GB"/>
              <a:t>Two large-scale national evaluations of the programme have shown that there is not a social gradient in the coverage of this prevention programme. This is hugely important as most universal healthcare interventions are commonly assessed by our more affluent communities. This shows that the programme is achieving its objective of tackling health inequalities and addresses early concerns that the NHS Health Check would be a programme for the ‘worried well’.</a:t>
            </a:r>
          </a:p>
          <a:p>
            <a:r>
              <a:rPr lang="en-GB"/>
              <a:t>However, we know that more could be done to ensure that we improve coverage to younger populations and see more men taking up the offer of the NHS Health Check.</a:t>
            </a:r>
          </a:p>
          <a:p>
            <a:r>
              <a:rPr lang="en-GB">
                <a:hlinkClick r:id="rId3"/>
              </a:rPr>
              <a:t>An evidence synthesis</a:t>
            </a:r>
            <a:r>
              <a:rPr lang="en-GB"/>
              <a:t> which looked at 68 papers, undertaken by members of the Primary Care Unit, University of Cambridge and supported by RAND Europe found that coverage is consistently higher among:</a:t>
            </a:r>
          </a:p>
          <a:p>
            <a:r>
              <a:rPr lang="en-GB"/>
              <a:t>older people</a:t>
            </a:r>
          </a:p>
          <a:p>
            <a:r>
              <a:rPr lang="en-GB"/>
              <a:t>individuals from the poorest communities</a:t>
            </a:r>
          </a:p>
          <a:p>
            <a:r>
              <a:rPr lang="en-GB"/>
              <a:t>people with a family history of coronary heart disease</a:t>
            </a:r>
          </a:p>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4007913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want to tell you about the most recent resource to help you</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308870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2</a:t>
            </a:fld>
            <a:endParaRPr lang="en-GB"/>
          </a:p>
        </p:txBody>
      </p:sp>
    </p:spTree>
    <p:extLst>
      <p:ext uri="{BB962C8B-B14F-4D97-AF65-F5344CB8AC3E}">
        <p14:creationId xmlns:p14="http://schemas.microsoft.com/office/powerpoint/2010/main" val="389028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41477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Developed to help overcome some of the barriers HCP tell us about starting conversations about living well:</a:t>
            </a:r>
          </a:p>
          <a:p>
            <a:pPr marL="285750" indent="-285750">
              <a:lnSpc>
                <a:spcPct val="150000"/>
              </a:lnSpc>
              <a:spcBef>
                <a:spcPts val="0"/>
              </a:spcBef>
              <a:buFont typeface="Arial" panose="020B0604020202020204" pitchFamily="34" charset="0"/>
              <a:buChar char="•"/>
            </a:pPr>
            <a:r>
              <a:rPr lang="en-GB">
                <a:solidFill>
                  <a:srgbClr val="FF0000"/>
                </a:solidFill>
              </a:rPr>
              <a:t>Difficulty in starting and holding ‘hard conversations’ </a:t>
            </a:r>
            <a:r>
              <a:rPr lang="en-GB">
                <a:solidFill>
                  <a:srgbClr val="FFC000"/>
                </a:solidFill>
                <a:sym typeface="Wingdings" panose="05000000000000000000" pitchFamily="2" charset="2"/>
              </a:rPr>
              <a:t></a:t>
            </a:r>
            <a:r>
              <a:rPr lang="en-GB"/>
              <a:t> </a:t>
            </a:r>
            <a:r>
              <a:rPr lang="en-GB">
                <a:solidFill>
                  <a:srgbClr val="00B050"/>
                </a:solidFill>
              </a:rPr>
              <a:t>tools, skills and confidence to do so – See MECC </a:t>
            </a:r>
          </a:p>
          <a:p>
            <a:pPr marL="285750" indent="-285750">
              <a:lnSpc>
                <a:spcPct val="150000"/>
              </a:lnSpc>
              <a:spcBef>
                <a:spcPts val="0"/>
              </a:spcBef>
              <a:buFont typeface="Arial" panose="020B0604020202020204" pitchFamily="34" charset="0"/>
              <a:buChar char="•"/>
            </a:pPr>
            <a:r>
              <a:rPr lang="en-GB">
                <a:solidFill>
                  <a:srgbClr val="FF0000"/>
                </a:solidFill>
              </a:rPr>
              <a:t>Lack of confidence in own knowledge compounded by lack of easy access to evidence </a:t>
            </a:r>
            <a:r>
              <a:rPr lang="en-GB">
                <a:solidFill>
                  <a:srgbClr val="FFC000"/>
                </a:solidFill>
                <a:sym typeface="Wingdings" panose="05000000000000000000" pitchFamily="2" charset="2"/>
              </a:rPr>
              <a:t></a:t>
            </a:r>
            <a:r>
              <a:rPr lang="en-GB">
                <a:sym typeface="Wingdings" panose="05000000000000000000" pitchFamily="2" charset="2"/>
              </a:rPr>
              <a:t> </a:t>
            </a:r>
            <a:r>
              <a:rPr lang="en-GB">
                <a:solidFill>
                  <a:srgbClr val="00B050"/>
                </a:solidFill>
                <a:sym typeface="Wingdings" panose="05000000000000000000" pitchFamily="2" charset="2"/>
              </a:rPr>
              <a:t>bite-sized, easy to understand, evidence based trusted resources</a:t>
            </a:r>
            <a:endParaRPr lang="en-GB">
              <a:solidFill>
                <a:srgbClr val="00B050"/>
              </a:solidFill>
            </a:endParaRPr>
          </a:p>
          <a:p>
            <a:pPr marL="285750" indent="-285750">
              <a:lnSpc>
                <a:spcPct val="150000"/>
              </a:lnSpc>
              <a:spcBef>
                <a:spcPts val="0"/>
              </a:spcBef>
              <a:buFont typeface="Arial" panose="020B0604020202020204" pitchFamily="34" charset="0"/>
              <a:buChar char="•"/>
            </a:pPr>
            <a:r>
              <a:rPr lang="en-GB">
                <a:solidFill>
                  <a:srgbClr val="FF0000"/>
                </a:solidFill>
              </a:rPr>
              <a:t>Time pressures </a:t>
            </a:r>
            <a:r>
              <a:rPr lang="en-GB">
                <a:solidFill>
                  <a:srgbClr val="00B050"/>
                </a:solidFill>
                <a:sym typeface="Wingdings" panose="05000000000000000000" pitchFamily="2" charset="2"/>
              </a:rPr>
              <a:t> based on feedback, each resource shouldn’t take more than 5/10 minutes to digest and is intended for health and care professionals to dip in and out of </a:t>
            </a:r>
            <a:endParaRPr lang="en-GB">
              <a:solidFill>
                <a:srgbClr val="00B050"/>
              </a:solidFill>
            </a:endParaRPr>
          </a:p>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3500578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23</a:t>
            </a:fld>
            <a:endParaRPr lang="en-GB"/>
          </a:p>
        </p:txBody>
      </p:sp>
    </p:spTree>
    <p:extLst>
      <p:ext uri="{BB962C8B-B14F-4D97-AF65-F5344CB8AC3E}">
        <p14:creationId xmlns:p14="http://schemas.microsoft.com/office/powerpoint/2010/main" val="275467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24</a:t>
            </a:fld>
            <a:endParaRPr lang="en-GB"/>
          </a:p>
        </p:txBody>
      </p:sp>
    </p:spTree>
    <p:extLst>
      <p:ext uri="{BB962C8B-B14F-4D97-AF65-F5344CB8AC3E}">
        <p14:creationId xmlns:p14="http://schemas.microsoft.com/office/powerpoint/2010/main" val="20039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25</a:t>
            </a:fld>
            <a:endParaRPr lang="en-GB"/>
          </a:p>
        </p:txBody>
      </p:sp>
    </p:spTree>
    <p:extLst>
      <p:ext uri="{BB962C8B-B14F-4D97-AF65-F5344CB8AC3E}">
        <p14:creationId xmlns:p14="http://schemas.microsoft.com/office/powerpoint/2010/main" val="406434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3</a:t>
            </a:fld>
            <a:endParaRPr lang="en-GB"/>
          </a:p>
        </p:txBody>
      </p:sp>
    </p:spTree>
    <p:extLst>
      <p:ext uri="{BB962C8B-B14F-4D97-AF65-F5344CB8AC3E}">
        <p14:creationId xmlns:p14="http://schemas.microsoft.com/office/powerpoint/2010/main" val="33791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4</a:t>
            </a:fld>
            <a:endParaRPr lang="en-GB"/>
          </a:p>
        </p:txBody>
      </p:sp>
    </p:spTree>
    <p:extLst>
      <p:ext uri="{BB962C8B-B14F-4D97-AF65-F5344CB8AC3E}">
        <p14:creationId xmlns:p14="http://schemas.microsoft.com/office/powerpoint/2010/main" val="184395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5</a:t>
            </a:fld>
            <a:endParaRPr lang="en-GB"/>
          </a:p>
        </p:txBody>
      </p:sp>
    </p:spTree>
    <p:extLst>
      <p:ext uri="{BB962C8B-B14F-4D97-AF65-F5344CB8AC3E}">
        <p14:creationId xmlns:p14="http://schemas.microsoft.com/office/powerpoint/2010/main" val="136924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ffectLst/>
            </a:endParaRPr>
          </a:p>
          <a:p>
            <a:r>
              <a:rPr lang="en-GB">
                <a:effectLst/>
              </a:rPr>
              <a:t>Scale of the issue:</a:t>
            </a:r>
          </a:p>
          <a:p>
            <a:r>
              <a:rPr lang="en-GB">
                <a:effectLst/>
              </a:rPr>
              <a:t>In the West Yorkshire and Harrogate Health and Care Partnership area alone, more than 600,000 people are affected by high blood pressure (hypertension) - a leading cause of heart disease and stroke.</a:t>
            </a:r>
          </a:p>
          <a:p>
            <a:r>
              <a:rPr lang="en-GB">
                <a:effectLst/>
              </a:rPr>
              <a:t>We estimate that 256,000 people (9.8%) have high blood pressure but remain undiagnosed, while 60,517 people have an irregular heartbeat (atrial fibrillation) and nearly 49,000 people have experienced a stroke or mini-stroke (TIA).</a:t>
            </a:r>
          </a:p>
          <a:p>
            <a:r>
              <a:rPr lang="en-GB" sz="1200" b="0" i="0" u="none" strike="noStrike" kern="1200" baseline="0">
                <a:solidFill>
                  <a:schemeClr val="tx1"/>
                </a:solidFill>
                <a:latin typeface="+mn-lt"/>
                <a:ea typeface="ヒラギノ角ゴ Pro W3" pitchFamily="84" charset="-128"/>
                <a:cs typeface="ヒラギノ角ゴ Pro W3" pitchFamily="84" charset="-128"/>
              </a:rPr>
              <a:t>People in WY&amp;H have a shorter average life expectancy than the rest of England. Males lives are, on average, 1 year shorter than the England average and females </a:t>
            </a:r>
          </a:p>
          <a:p>
            <a:r>
              <a:rPr lang="en-GB" sz="1200" b="0" i="0" u="none" strike="noStrike" kern="1200" baseline="0">
                <a:solidFill>
                  <a:schemeClr val="tx1"/>
                </a:solidFill>
                <a:latin typeface="+mn-lt"/>
                <a:ea typeface="ヒラギノ角ゴ Pro W3" pitchFamily="84" charset="-128"/>
                <a:cs typeface="ヒラギノ角ゴ Pro W3" pitchFamily="84" charset="-128"/>
              </a:rPr>
              <a:t>almost 10 months shorter.</a:t>
            </a:r>
          </a:p>
          <a:p>
            <a:r>
              <a:rPr lang="en-GB" sz="1200" b="0" i="0" u="none" strike="noStrike" kern="1200" baseline="0">
                <a:solidFill>
                  <a:schemeClr val="tx1"/>
                </a:solidFill>
                <a:latin typeface="+mn-lt"/>
                <a:ea typeface="ヒラギノ角ゴ Pro W3" pitchFamily="84" charset="-128"/>
                <a:cs typeface="ヒラギノ角ゴ Pro W3" pitchFamily="84" charset="-128"/>
              </a:rPr>
              <a:t>Life expectancy varies between the places across WY&amp;H and also within them. Published figures for the 2009-2013 period show that there is a 17 year difference in</a:t>
            </a:r>
          </a:p>
          <a:p>
            <a:r>
              <a:rPr lang="en-GB" sz="1200" b="0" i="0" u="none" strike="noStrike" kern="1200" baseline="0">
                <a:solidFill>
                  <a:schemeClr val="tx1"/>
                </a:solidFill>
                <a:latin typeface="+mn-lt"/>
                <a:ea typeface="ヒラギノ角ゴ Pro W3" pitchFamily="84" charset="-128"/>
                <a:cs typeface="ヒラギノ角ゴ Pro W3" pitchFamily="84" charset="-128"/>
              </a:rPr>
              <a:t>life expectancy in males and females within different areas across the 382 smaller community areas that make up WY&amp;H.</a:t>
            </a:r>
            <a:endParaRPr lang="en-GB" b="1">
              <a:effectLst/>
            </a:endParaRPr>
          </a:p>
          <a:p>
            <a:endParaRPr lang="en-GB">
              <a:effectLst/>
            </a:endParaRPr>
          </a:p>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410894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7</a:t>
            </a:fld>
            <a:endParaRPr lang="en-GB"/>
          </a:p>
        </p:txBody>
      </p:sp>
    </p:spTree>
    <p:extLst>
      <p:ext uri="{BB962C8B-B14F-4D97-AF65-F5344CB8AC3E}">
        <p14:creationId xmlns:p14="http://schemas.microsoft.com/office/powerpoint/2010/main" val="410723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8</a:t>
            </a:fld>
            <a:endParaRPr lang="en-GB"/>
          </a:p>
        </p:txBody>
      </p:sp>
    </p:spTree>
    <p:extLst>
      <p:ext uri="{BB962C8B-B14F-4D97-AF65-F5344CB8AC3E}">
        <p14:creationId xmlns:p14="http://schemas.microsoft.com/office/powerpoint/2010/main" val="112047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CB7B13-AE0A-452B-8A3E-C8BC995D3A0F}" type="slidenum">
              <a:rPr lang="en-GB" smtClean="0"/>
              <a:t>9</a:t>
            </a:fld>
            <a:endParaRPr lang="en-GB"/>
          </a:p>
        </p:txBody>
      </p:sp>
    </p:spTree>
    <p:extLst>
      <p:ext uri="{BB962C8B-B14F-4D97-AF65-F5344CB8AC3E}">
        <p14:creationId xmlns:p14="http://schemas.microsoft.com/office/powerpoint/2010/main" val="2311108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t>NW Webinar - September 2019</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a:t>  </a:t>
            </a:r>
            <a:fld id="{45F8D313-CCBE-49D6-A3BC-57B1848DFB52}" type="slidenum">
              <a:rPr lang="en-US" smtClean="0"/>
              <a:pPr>
                <a:defRPr/>
              </a:pPr>
              <a:t>‹#›</a:t>
            </a:fld>
            <a:r>
              <a:rPr lang="en-US"/>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t>NW Webinar - September 2019</a:t>
            </a:r>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westyorkshireandharrogatehealthyhearts.co.uk/professionals"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hyperlink" Target="http://www.wyhpartnership.co.uk/" TargetMode="External"/><Relationship Id="rId9" Type="http://schemas.openxmlformats.org/officeDocument/2006/relationships/hyperlink" Target="https://www.westyorkshireandharrogatehealthyhearts.co.uk/media/Professionals/YHAHSN%20-%20Hypertension%20Treatment%20guidance.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6.png"/><Relationship Id="rId4" Type="http://schemas.openxmlformats.org/officeDocument/2006/relationships/hyperlink" Target="http://www.wyhpartnership.co.uk/" TargetMode="External"/><Relationship Id="rId9" Type="http://schemas.openxmlformats.org/officeDocument/2006/relationships/hyperlink" Target="https://www.westyorkshireandharrogatehealthyhearts.co.uk/media/Professionals/Hypertension%20Clinical%20Searches%20and%20treatment%20guidance.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westyorkshireandharrogatehealthyhearts.co.uk/"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www.westyorkshireandharrogatehealthyhearts.co.uk/professionals/phase-two-resources" TargetMode="External"/><Relationship Id="rId4" Type="http://schemas.openxmlformats.org/officeDocument/2006/relationships/hyperlink" Target="http://www.wyhpartnership.co.uk/" TargetMode="External"/><Relationship Id="rId9" Type="http://schemas.openxmlformats.org/officeDocument/2006/relationships/hyperlink" Target="https://www.westyorkshireandharrogatehealthyhearts.co.uk/professional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hysicalactivity@phe.gov.uk" TargetMode="External"/><Relationship Id="rId2" Type="http://schemas.openxmlformats.org/officeDocument/2006/relationships/hyperlink" Target="https://www.e-lfh.org.uk/programmes/all-our-health/" TargetMode="External"/><Relationship Id="rId1" Type="http://schemas.openxmlformats.org/officeDocument/2006/relationships/slideLayout" Target="../slideLayouts/slideLayout2.xml"/><Relationship Id="rId6" Type="http://schemas.openxmlformats.org/officeDocument/2006/relationships/hyperlink" Target="https://www.westyorkshireandharrogatehealthyhearts.co.uk/about" TargetMode="External"/><Relationship Id="rId5" Type="http://schemas.openxmlformats.org/officeDocument/2006/relationships/hyperlink" Target="https://www.nhs.uk/oneyou/" TargetMode="External"/><Relationship Id="rId4" Type="http://schemas.openxmlformats.org/officeDocument/2006/relationships/hyperlink" Target="https://learning.bmj.com/learning/module-intro/motivational-interviewing.html?moduleId=10051582"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pete.waddingham@yhahsn.com"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image" Target="../media/image19.jpeg"/><Relationship Id="rId4" Type="http://schemas.openxmlformats.org/officeDocument/2006/relationships/hyperlink" Target="http://www.wyhpartnership.co.uk/" TargetMode="External"/><Relationship Id="rId9" Type="http://schemas.openxmlformats.org/officeDocument/2006/relationships/hyperlink" Target="mailto:Karen.pearson@phe.gov.u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forms.office.com/Pages/ResponsePage.aspx?id=Bu__D34rAESnB_vNuG9tMNCgb2ULNTVHmI6vhXVe9eRURFBORFBOWVgzUFc1NUo5MDE5T01QWFlVQy4u" TargetMode="External"/><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wyhpartnership.co.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7301" y="2459504"/>
            <a:ext cx="8342555" cy="1938992"/>
          </a:xfrm>
          <a:prstGeom prst="rect">
            <a:avLst/>
          </a:prstGeom>
        </p:spPr>
        <p:txBody>
          <a:bodyPr wrap="square">
            <a:spAutoFit/>
          </a:bodyPr>
          <a:lstStyle/>
          <a:p>
            <a:pPr algn="ctr"/>
            <a:r>
              <a:rPr lang="en-GB" b="1" dirty="0">
                <a:solidFill>
                  <a:srgbClr val="3C2867"/>
                </a:solidFill>
              </a:rPr>
              <a:t>CVD Prevention and West Yorkshire and Harrogate Healthy Hearts Webinar</a:t>
            </a:r>
          </a:p>
          <a:p>
            <a:pPr algn="ctr"/>
            <a:endParaRPr lang="en-GB" b="1" i="1" dirty="0">
              <a:solidFill>
                <a:srgbClr val="3C2867"/>
              </a:solidFill>
            </a:endParaRPr>
          </a:p>
          <a:p>
            <a:pPr algn="ctr"/>
            <a:r>
              <a:rPr lang="en-US" i="1" dirty="0"/>
              <a:t>Reducing cardiovascular disease incidents and inequalities</a:t>
            </a:r>
            <a:endParaRPr lang="en-GB" b="1" i="1" dirty="0">
              <a:solidFill>
                <a:srgbClr val="3C2867"/>
              </a:solidFill>
            </a:endParaRPr>
          </a:p>
          <a:p>
            <a:pPr algn="ctr"/>
            <a:endParaRPr lang="en-GB" b="1" dirty="0">
              <a:solidFill>
                <a:srgbClr val="3C2867"/>
              </a:solidFill>
            </a:endParaRPr>
          </a:p>
        </p:txBody>
      </p:sp>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sign&#10;&#10;Description automatically generated">
            <a:extLst>
              <a:ext uri="{FF2B5EF4-FFF2-40B4-BE49-F238E27FC236}">
                <a16:creationId xmlns:a16="http://schemas.microsoft.com/office/drawing/2014/main" id="{68CB057E-BE15-4E2D-A764-B3E7BAF433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12677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300192" y="857251"/>
            <a:ext cx="1700808" cy="2377574"/>
          </a:xfrm>
          <a:prstGeom prst="rect">
            <a:avLst/>
          </a:prstGeom>
          <a:solidFill>
            <a:schemeClr val="bg1"/>
          </a:solidFill>
        </p:spPr>
        <p:txBody>
          <a:bodyPr wrap="square" rtlCol="0">
            <a:spAutoFit/>
          </a:bodyPr>
          <a:lstStyle/>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fontAlgn="auto">
              <a:spcBef>
                <a:spcPts val="0"/>
              </a:spcBef>
              <a:spcAft>
                <a:spcPts val="0"/>
              </a:spcAft>
              <a:defRPr/>
            </a:pPr>
            <a:fld id="{141E830D-6CF8-844E-A965-C9B928F08836}" type="slidenum">
              <a:rPr lang="en-US" smtClean="0">
                <a:solidFill>
                  <a:prstClr val="black">
                    <a:tint val="75000"/>
                  </a:prstClr>
                </a:solidFill>
              </a:rPr>
              <a:pPr algn="r" defTabSz="685800" fontAlgn="auto">
                <a:spcBef>
                  <a:spcPts val="0"/>
                </a:spcBef>
                <a:spcAft>
                  <a:spcPts val="0"/>
                </a:spcAft>
                <a:defRPr/>
              </a:pPr>
              <a:t>10</a:t>
            </a:fld>
            <a:endParaRPr lang="en-US" sz="1050" b="1">
              <a:solidFill>
                <a:prstClr val="white"/>
              </a:solidFill>
              <a:latin typeface="Calibri"/>
              <a:ea typeface="+mn-ea"/>
              <a:cs typeface="+mn-cs"/>
            </a:endParaRPr>
          </a:p>
        </p:txBody>
      </p:sp>
      <p:pic>
        <p:nvPicPr>
          <p:cNvPr id="3" name="Picture 2">
            <a:extLst>
              <a:ext uri="{FF2B5EF4-FFF2-40B4-BE49-F238E27FC236}">
                <a16:creationId xmlns:a16="http://schemas.microsoft.com/office/drawing/2014/main" id="{C712FBEE-F2FD-47A8-853E-20A1B70C704B}"/>
              </a:ext>
            </a:extLst>
          </p:cNvPr>
          <p:cNvPicPr>
            <a:picLocks noChangeAspect="1"/>
          </p:cNvPicPr>
          <p:nvPr/>
        </p:nvPicPr>
        <p:blipFill rotWithShape="1">
          <a:blip r:embed="rId3"/>
          <a:srcRect l="22550" t="18966" r="40805" b="2338"/>
          <a:stretch/>
        </p:blipFill>
        <p:spPr>
          <a:xfrm>
            <a:off x="1786587" y="0"/>
            <a:ext cx="4930143" cy="6775152"/>
          </a:xfrm>
          <a:prstGeom prst="rect">
            <a:avLst/>
          </a:prstGeom>
        </p:spPr>
      </p:pic>
    </p:spTree>
    <p:extLst>
      <p:ext uri="{BB962C8B-B14F-4D97-AF65-F5344CB8AC3E}">
        <p14:creationId xmlns:p14="http://schemas.microsoft.com/office/powerpoint/2010/main" val="101678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300192" y="857251"/>
            <a:ext cx="1700808" cy="2377574"/>
          </a:xfrm>
          <a:prstGeom prst="rect">
            <a:avLst/>
          </a:prstGeom>
          <a:solidFill>
            <a:schemeClr val="bg1"/>
          </a:solidFill>
        </p:spPr>
        <p:txBody>
          <a:bodyPr wrap="square" rtlCol="0">
            <a:spAutoFit/>
          </a:bodyPr>
          <a:lstStyle/>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a:p>
            <a:pPr defTabSz="685800" fontAlgn="auto">
              <a:spcBef>
                <a:spcPts val="0"/>
              </a:spcBef>
              <a:spcAft>
                <a:spcPts val="0"/>
              </a:spcAft>
              <a:defRPr/>
            </a:pPr>
            <a:endParaRPr lang="en-GB" sz="135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fontAlgn="auto">
              <a:spcBef>
                <a:spcPts val="0"/>
              </a:spcBef>
              <a:spcAft>
                <a:spcPts val="0"/>
              </a:spcAft>
              <a:defRPr/>
            </a:pPr>
            <a:fld id="{141E830D-6CF8-844E-A965-C9B928F08836}" type="slidenum">
              <a:rPr lang="en-US" smtClean="0">
                <a:solidFill>
                  <a:prstClr val="black">
                    <a:tint val="75000"/>
                  </a:prstClr>
                </a:solidFill>
              </a:rPr>
              <a:pPr algn="r" defTabSz="685800" fontAlgn="auto">
                <a:spcBef>
                  <a:spcPts val="0"/>
                </a:spcBef>
                <a:spcAft>
                  <a:spcPts val="0"/>
                </a:spcAft>
                <a:defRPr/>
              </a:pPr>
              <a:t>11</a:t>
            </a:fld>
            <a:endParaRPr lang="en-US" sz="1050" b="1">
              <a:solidFill>
                <a:prstClr val="white"/>
              </a:solidFill>
              <a:latin typeface="Calibri"/>
              <a:ea typeface="+mn-ea"/>
              <a:cs typeface="+mn-cs"/>
            </a:endParaRPr>
          </a:p>
        </p:txBody>
      </p:sp>
      <p:pic>
        <p:nvPicPr>
          <p:cNvPr id="10" name="Picture 9" descr="A screenshot of a cell phone&#10;&#10;Description generated with very high confidence">
            <a:extLst>
              <a:ext uri="{FF2B5EF4-FFF2-40B4-BE49-F238E27FC236}">
                <a16:creationId xmlns:a16="http://schemas.microsoft.com/office/drawing/2014/main" id="{D02B1C09-73FC-4185-93B9-0C97452B3BF5}"/>
              </a:ext>
            </a:extLst>
          </p:cNvPr>
          <p:cNvPicPr>
            <a:picLocks noChangeAspect="1"/>
          </p:cNvPicPr>
          <p:nvPr/>
        </p:nvPicPr>
        <p:blipFill rotWithShape="1">
          <a:blip r:embed="rId3"/>
          <a:srcRect l="29392" t="19079" r="41358" b="23979"/>
          <a:stretch/>
        </p:blipFill>
        <p:spPr>
          <a:xfrm>
            <a:off x="1965381" y="-31927"/>
            <a:ext cx="5531577" cy="6888122"/>
          </a:xfrm>
          <a:prstGeom prst="rect">
            <a:avLst/>
          </a:prstGeom>
        </p:spPr>
      </p:pic>
    </p:spTree>
    <p:extLst>
      <p:ext uri="{BB962C8B-B14F-4D97-AF65-F5344CB8AC3E}">
        <p14:creationId xmlns:p14="http://schemas.microsoft.com/office/powerpoint/2010/main" val="610595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792A17-1882-4054-88E1-DBB81B5349F9}"/>
              </a:ext>
            </a:extLst>
          </p:cNvPr>
          <p:cNvSpPr/>
          <p:nvPr/>
        </p:nvSpPr>
        <p:spPr>
          <a:xfrm>
            <a:off x="372290" y="1963301"/>
            <a:ext cx="8117778" cy="461665"/>
          </a:xfrm>
          <a:prstGeom prst="rect">
            <a:avLst/>
          </a:prstGeom>
        </p:spPr>
        <p:txBody>
          <a:bodyPr wrap="square">
            <a:spAutoFit/>
          </a:bodyPr>
          <a:lstStyle/>
          <a:p>
            <a:pPr marL="342900" indent="-342900">
              <a:buFont typeface="Arial" panose="020B0604020202020204" pitchFamily="34" charset="0"/>
              <a:buChar char="•"/>
            </a:pPr>
            <a:endParaRPr lang="en-GB"/>
          </a:p>
        </p:txBody>
      </p:sp>
      <p:sp>
        <p:nvSpPr>
          <p:cNvPr id="4" name="Rectangle 3">
            <a:extLst>
              <a:ext uri="{FF2B5EF4-FFF2-40B4-BE49-F238E27FC236}">
                <a16:creationId xmlns:a16="http://schemas.microsoft.com/office/drawing/2014/main" id="{E42D72BA-9534-4109-9541-BC644B71A11A}"/>
              </a:ext>
            </a:extLst>
          </p:cNvPr>
          <p:cNvSpPr/>
          <p:nvPr/>
        </p:nvSpPr>
        <p:spPr>
          <a:xfrm>
            <a:off x="372290" y="753501"/>
            <a:ext cx="5443541" cy="523220"/>
          </a:xfrm>
          <a:prstGeom prst="rect">
            <a:avLst/>
          </a:prstGeom>
        </p:spPr>
        <p:txBody>
          <a:bodyPr wrap="none">
            <a:spAutoFit/>
          </a:bodyPr>
          <a:lstStyle/>
          <a:p>
            <a:r>
              <a:rPr lang="en-GB" sz="2800" b="1" spc="-150" dirty="0">
                <a:solidFill>
                  <a:srgbClr val="00AE9E"/>
                </a:solidFill>
                <a:latin typeface="Arial" pitchFamily="34" charset="0"/>
              </a:rPr>
              <a:t>Hypertension Treatment Guidance</a:t>
            </a:r>
          </a:p>
        </p:txBody>
      </p:sp>
      <p:sp>
        <p:nvSpPr>
          <p:cNvPr id="2" name="Rectangle 1">
            <a:extLst>
              <a:ext uri="{FF2B5EF4-FFF2-40B4-BE49-F238E27FC236}">
                <a16:creationId xmlns:a16="http://schemas.microsoft.com/office/drawing/2014/main" id="{189AE859-8C6D-41F0-B6F8-BF5708D1F1C4}"/>
              </a:ext>
            </a:extLst>
          </p:cNvPr>
          <p:cNvSpPr/>
          <p:nvPr/>
        </p:nvSpPr>
        <p:spPr>
          <a:xfrm>
            <a:off x="513111" y="2084925"/>
            <a:ext cx="8117778" cy="2308324"/>
          </a:xfrm>
          <a:prstGeom prst="rect">
            <a:avLst/>
          </a:prstGeom>
        </p:spPr>
        <p:txBody>
          <a:bodyPr wrap="square">
            <a:spAutoFit/>
          </a:bodyPr>
          <a:lstStyle/>
          <a:p>
            <a:r>
              <a:rPr lang="en-GB" dirty="0"/>
              <a:t>**Minor changes are being made to Hypertension Guidance – the revised guidance will be available and published on our </a:t>
            </a:r>
            <a:r>
              <a:rPr lang="en-GB" dirty="0">
                <a:hlinkClick r:id="rId8"/>
              </a:rPr>
              <a:t>website</a:t>
            </a:r>
            <a:r>
              <a:rPr lang="en-GB" dirty="0"/>
              <a:t> soon (estimated 16</a:t>
            </a:r>
            <a:r>
              <a:rPr lang="en-GB" baseline="30000" dirty="0"/>
              <a:t>th</a:t>
            </a:r>
            <a:r>
              <a:rPr lang="en-GB" dirty="0"/>
              <a:t> December)</a:t>
            </a:r>
          </a:p>
          <a:p>
            <a:endParaRPr lang="en-GB" dirty="0">
              <a:hlinkClick r:id="rId9"/>
            </a:endParaRPr>
          </a:p>
          <a:p>
            <a:r>
              <a:rPr lang="en-GB" dirty="0"/>
              <a:t>The current guidance can be found </a:t>
            </a:r>
            <a:r>
              <a:rPr lang="en-GB" dirty="0">
                <a:hlinkClick r:id="rId9"/>
              </a:rPr>
              <a:t>here</a:t>
            </a:r>
          </a:p>
          <a:p>
            <a:endParaRPr lang="en-GB" dirty="0">
              <a:hlinkClick r:id="rId9"/>
            </a:endParaRPr>
          </a:p>
        </p:txBody>
      </p:sp>
      <p:pic>
        <p:nvPicPr>
          <p:cNvPr id="13" name="Picture 12" descr="A close up of a sign&#10;&#10;Description automatically generated">
            <a:extLst>
              <a:ext uri="{FF2B5EF4-FFF2-40B4-BE49-F238E27FC236}">
                <a16:creationId xmlns:a16="http://schemas.microsoft.com/office/drawing/2014/main" id="{752B736C-5DC2-4A3E-8EDA-535BB43F6E2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3718206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792A17-1882-4054-88E1-DBB81B5349F9}"/>
              </a:ext>
            </a:extLst>
          </p:cNvPr>
          <p:cNvSpPr/>
          <p:nvPr/>
        </p:nvSpPr>
        <p:spPr>
          <a:xfrm>
            <a:off x="372290" y="1963301"/>
            <a:ext cx="8117778" cy="461665"/>
          </a:xfrm>
          <a:prstGeom prst="rect">
            <a:avLst/>
          </a:prstGeom>
        </p:spPr>
        <p:txBody>
          <a:bodyPr wrap="square">
            <a:spAutoFit/>
          </a:bodyPr>
          <a:lstStyle/>
          <a:p>
            <a:pPr marL="342900" indent="-342900">
              <a:buFont typeface="Arial" panose="020B0604020202020204" pitchFamily="34" charset="0"/>
              <a:buChar char="•"/>
            </a:pPr>
            <a:endParaRPr lang="en-GB"/>
          </a:p>
        </p:txBody>
      </p:sp>
      <p:sp>
        <p:nvSpPr>
          <p:cNvPr id="4" name="Rectangle 3">
            <a:extLst>
              <a:ext uri="{FF2B5EF4-FFF2-40B4-BE49-F238E27FC236}">
                <a16:creationId xmlns:a16="http://schemas.microsoft.com/office/drawing/2014/main" id="{E42D72BA-9534-4109-9541-BC644B71A11A}"/>
              </a:ext>
            </a:extLst>
          </p:cNvPr>
          <p:cNvSpPr/>
          <p:nvPr/>
        </p:nvSpPr>
        <p:spPr>
          <a:xfrm>
            <a:off x="372290" y="753501"/>
            <a:ext cx="5598007" cy="523220"/>
          </a:xfrm>
          <a:prstGeom prst="rect">
            <a:avLst/>
          </a:prstGeom>
        </p:spPr>
        <p:txBody>
          <a:bodyPr wrap="none">
            <a:spAutoFit/>
          </a:bodyPr>
          <a:lstStyle/>
          <a:p>
            <a:r>
              <a:rPr lang="en-GB" sz="2800" b="1" spc="-150">
                <a:solidFill>
                  <a:srgbClr val="00AE9E"/>
                </a:solidFill>
                <a:latin typeface="Arial" pitchFamily="34" charset="0"/>
              </a:rPr>
              <a:t>Alignment with new NICE Guidance</a:t>
            </a:r>
          </a:p>
        </p:txBody>
      </p:sp>
      <p:sp>
        <p:nvSpPr>
          <p:cNvPr id="6" name="Rectangle 5">
            <a:extLst>
              <a:ext uri="{FF2B5EF4-FFF2-40B4-BE49-F238E27FC236}">
                <a16:creationId xmlns:a16="http://schemas.microsoft.com/office/drawing/2014/main" id="{9D35C71A-0BF7-4A9E-A4A2-194E4A06C697}"/>
              </a:ext>
            </a:extLst>
          </p:cNvPr>
          <p:cNvSpPr/>
          <p:nvPr/>
        </p:nvSpPr>
        <p:spPr>
          <a:xfrm>
            <a:off x="372677" y="1386323"/>
            <a:ext cx="8117778" cy="4351897"/>
          </a:xfrm>
          <a:prstGeom prst="rect">
            <a:avLst/>
          </a:prstGeom>
        </p:spPr>
        <p:txBody>
          <a:bodyPr wrap="square" anchor="t">
            <a:spAutoFit/>
          </a:bodyPr>
          <a:lstStyle/>
          <a:p>
            <a:pPr algn="just">
              <a:lnSpc>
                <a:spcPct val="107000"/>
              </a:lnSpc>
              <a:spcAft>
                <a:spcPts val="800"/>
              </a:spcAft>
            </a:pPr>
            <a:r>
              <a:rPr lang="en-GB" sz="1800" dirty="0">
                <a:latin typeface="Arial"/>
                <a:ea typeface="Calibri" panose="020F0502020204030204" pitchFamily="34" charset="0"/>
                <a:cs typeface="Times New Roman"/>
              </a:rPr>
              <a:t>Current NICE steps 1-3: </a:t>
            </a: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800" dirty="0">
                <a:latin typeface="Arial"/>
                <a:ea typeface="Calibri" panose="020F0502020204030204" pitchFamily="34" charset="0"/>
                <a:cs typeface="Times New Roman"/>
              </a:rPr>
              <a:t>Step 1 is treatment with a Calcium Channel Blocker or </a:t>
            </a:r>
            <a:r>
              <a:rPr lang="en-GB" sz="1800" dirty="0" err="1">
                <a:latin typeface="Arial"/>
                <a:ea typeface="Calibri" panose="020F0502020204030204" pitchFamily="34" charset="0"/>
                <a:cs typeface="Times New Roman"/>
              </a:rPr>
              <a:t>ACEi</a:t>
            </a:r>
            <a:r>
              <a:rPr lang="en-GB" sz="1800" dirty="0">
                <a:latin typeface="Arial"/>
                <a:ea typeface="Calibri" panose="020F0502020204030204" pitchFamily="34" charset="0"/>
                <a:cs typeface="Times New Roman"/>
              </a:rPr>
              <a:t>/ARB (depending on age or if Afro Caribbean). </a:t>
            </a: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800" dirty="0">
                <a:latin typeface="Arial"/>
                <a:ea typeface="Calibri" panose="020F0502020204030204" pitchFamily="34" charset="0"/>
                <a:cs typeface="Times New Roman"/>
              </a:rPr>
              <a:t>Step 2 is add </a:t>
            </a:r>
            <a:r>
              <a:rPr lang="en-GB" sz="1800" dirty="0" err="1">
                <a:latin typeface="Arial"/>
                <a:ea typeface="Calibri" panose="020F0502020204030204" pitchFamily="34" charset="0"/>
                <a:cs typeface="Times New Roman"/>
              </a:rPr>
              <a:t>ACEi</a:t>
            </a:r>
            <a:r>
              <a:rPr lang="en-GB" sz="1800" dirty="0">
                <a:latin typeface="Arial"/>
                <a:ea typeface="Calibri" panose="020F0502020204030204" pitchFamily="34" charset="0"/>
                <a:cs typeface="Times New Roman"/>
              </a:rPr>
              <a:t>, ARB or indapamide (for most patients i.e. &gt;55yrs) </a:t>
            </a:r>
            <a:endParaRPr lang="en-GB"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sz="1800" dirty="0">
                <a:latin typeface="Arial"/>
                <a:ea typeface="Calibri" panose="020F0502020204030204" pitchFamily="34" charset="0"/>
                <a:cs typeface="Times New Roman"/>
              </a:rPr>
              <a:t>Step 3 – all three drug classes CCB + </a:t>
            </a:r>
            <a:r>
              <a:rPr lang="en-GB" sz="1800" dirty="0" err="1">
                <a:latin typeface="Arial"/>
                <a:ea typeface="Calibri" panose="020F0502020204030204" pitchFamily="34" charset="0"/>
                <a:cs typeface="Times New Roman"/>
              </a:rPr>
              <a:t>ACEi</a:t>
            </a:r>
            <a:r>
              <a:rPr lang="en-GB" sz="1800" dirty="0">
                <a:latin typeface="Arial"/>
                <a:ea typeface="Calibri" panose="020F0502020204030204" pitchFamily="34" charset="0"/>
                <a:cs typeface="Times New Roman"/>
              </a:rPr>
              <a:t>/ARB + indapamide</a:t>
            </a:r>
            <a:endParaRPr lang="en-GB" sz="1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latin typeface="Arial"/>
                <a:ea typeface="Calibri" panose="020F0502020204030204" pitchFamily="34" charset="0"/>
                <a:cs typeface="Times New Roman"/>
              </a:rPr>
              <a:t>NICE are now more clear that spironolactone is first line for resistant hypertension (if potassium &lt;4.5). If not suitable for spironolactone, then addition of Alpha or Beta Blocker. </a:t>
            </a:r>
          </a:p>
          <a:p>
            <a:pPr algn="just">
              <a:lnSpc>
                <a:spcPct val="107000"/>
              </a:lnSpc>
              <a:spcAft>
                <a:spcPts val="800"/>
              </a:spcAft>
            </a:pPr>
            <a:endParaRPr lang="en-GB" sz="180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latin typeface="Arial"/>
                <a:ea typeface="Calibri" panose="020F0502020204030204" pitchFamily="34" charset="0"/>
                <a:cs typeface="Times New Roman"/>
              </a:rPr>
              <a:t>This is exactly in keeping with WY&amp;H treatment guidance. </a:t>
            </a:r>
            <a:endParaRPr lang="en-GB" dirty="0">
              <a:latin typeface="Calibri"/>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latin typeface="Arial"/>
                <a:ea typeface="Calibri" panose="020F0502020204030204" pitchFamily="34" charset="0"/>
                <a:cs typeface="Times New Roman"/>
              </a:rPr>
              <a:t>*Note the WY&amp;H Hypertension treatment guidance is not mandatory and clinical judgment continues to be used as with all medicine. </a:t>
            </a:r>
            <a:endParaRPr lang="en-GB" dirty="0">
              <a:effectLst/>
              <a:latin typeface="Calibri"/>
              <a:ea typeface="Calibri" panose="020F0502020204030204" pitchFamily="34" charset="0"/>
              <a:cs typeface="Times New Roman" panose="02020603050405020304" pitchFamily="18" charset="0"/>
            </a:endParaRPr>
          </a:p>
        </p:txBody>
      </p:sp>
      <p:pic>
        <p:nvPicPr>
          <p:cNvPr id="13" name="Picture 12" descr="A close up of a sign&#10;&#10;Description automatically generated">
            <a:extLst>
              <a:ext uri="{FF2B5EF4-FFF2-40B4-BE49-F238E27FC236}">
                <a16:creationId xmlns:a16="http://schemas.microsoft.com/office/drawing/2014/main" id="{113CF5E3-08D6-4570-9B2B-A5B847BBF2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17810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792A17-1882-4054-88E1-DBB81B5349F9}"/>
              </a:ext>
            </a:extLst>
          </p:cNvPr>
          <p:cNvSpPr/>
          <p:nvPr/>
        </p:nvSpPr>
        <p:spPr>
          <a:xfrm>
            <a:off x="372290" y="1494378"/>
            <a:ext cx="8271029" cy="4154984"/>
          </a:xfrm>
          <a:prstGeom prst="rect">
            <a:avLst/>
          </a:prstGeom>
        </p:spPr>
        <p:txBody>
          <a:bodyPr wrap="square" anchor="t">
            <a:spAutoFit/>
          </a:bodyPr>
          <a:lstStyle/>
          <a:p>
            <a:pPr marL="342900" indent="-342900">
              <a:buFont typeface="Arial" panose="020B0604020202020204" pitchFamily="34" charset="0"/>
              <a:buChar char="•"/>
            </a:pPr>
            <a:r>
              <a:rPr lang="en-GB" dirty="0">
                <a:latin typeface="Arial"/>
                <a:ea typeface="ヒラギノ角ゴ Pro W3"/>
              </a:rPr>
              <a:t>Very extensive local clinical consultation – led by a named lead GP on each CCG board, including consultation with LMC and WYAAT</a:t>
            </a:r>
          </a:p>
          <a:p>
            <a:pPr marL="342900" indent="-342900">
              <a:buFont typeface="Arial" panose="020B0604020202020204" pitchFamily="34" charset="0"/>
              <a:buChar char="•"/>
            </a:pPr>
            <a:r>
              <a:rPr lang="en-GB" dirty="0">
                <a:latin typeface="Arial"/>
                <a:ea typeface="ヒラギノ角ゴ Pro W3"/>
              </a:rPr>
              <a:t>Public Health England</a:t>
            </a:r>
          </a:p>
          <a:p>
            <a:pPr marL="342900" indent="-342900">
              <a:buFont typeface="Arial" panose="020B0604020202020204" pitchFamily="34" charset="0"/>
              <a:buChar char="•"/>
            </a:pPr>
            <a:r>
              <a:rPr lang="en-GB" dirty="0">
                <a:latin typeface="Arial"/>
                <a:ea typeface="ヒラギノ角ゴ Pro W3"/>
              </a:rPr>
              <a:t>Three 'Area Prescribing Committees' rigorous review and sign-off</a:t>
            </a:r>
          </a:p>
          <a:p>
            <a:pPr marL="342900" indent="-342900">
              <a:buFont typeface="Arial" panose="020B0604020202020204" pitchFamily="34" charset="0"/>
              <a:buChar char="•"/>
            </a:pPr>
            <a:r>
              <a:rPr lang="en-GB" dirty="0">
                <a:latin typeface="Arial"/>
              </a:rPr>
              <a:t>Pharmacy Leadership Group review and sign-off</a:t>
            </a:r>
          </a:p>
          <a:p>
            <a:pPr marL="342900" indent="-342900">
              <a:buFont typeface="Arial" panose="020B0604020202020204" pitchFamily="34" charset="0"/>
              <a:buChar char="•"/>
            </a:pPr>
            <a:r>
              <a:rPr lang="en-GB" dirty="0">
                <a:latin typeface="Arial"/>
              </a:rPr>
              <a:t>Review and sign-off by WY&amp;H Standardisation programme</a:t>
            </a:r>
          </a:p>
          <a:p>
            <a:pPr marL="342900" indent="-342900">
              <a:buFont typeface="Arial" panose="020B0604020202020204" pitchFamily="34" charset="0"/>
              <a:buChar char="•"/>
            </a:pPr>
            <a:r>
              <a:rPr lang="en-GB" dirty="0">
                <a:latin typeface="Arial"/>
              </a:rPr>
              <a:t>Review and sign-off by WY&amp;H Joint Committee of CCGs</a:t>
            </a:r>
          </a:p>
          <a:p>
            <a:pPr marL="342900" indent="-342900">
              <a:buFont typeface="Arial" panose="020B0604020202020204" pitchFamily="34" charset="0"/>
              <a:buChar char="•"/>
            </a:pPr>
            <a:r>
              <a:rPr lang="en-GB" dirty="0">
                <a:latin typeface="Arial"/>
                <a:ea typeface="ヒラギノ角ゴ Pro W3"/>
              </a:rPr>
              <a:t>Recently reviewed with NHSE regional director too</a:t>
            </a:r>
            <a:endParaRPr lang="en-GB" dirty="0">
              <a:latin typeface="Arial"/>
            </a:endParaRPr>
          </a:p>
        </p:txBody>
      </p:sp>
      <p:sp>
        <p:nvSpPr>
          <p:cNvPr id="4" name="Rectangle 3">
            <a:extLst>
              <a:ext uri="{FF2B5EF4-FFF2-40B4-BE49-F238E27FC236}">
                <a16:creationId xmlns:a16="http://schemas.microsoft.com/office/drawing/2014/main" id="{E42D72BA-9534-4109-9541-BC644B71A11A}"/>
              </a:ext>
            </a:extLst>
          </p:cNvPr>
          <p:cNvSpPr/>
          <p:nvPr/>
        </p:nvSpPr>
        <p:spPr>
          <a:xfrm>
            <a:off x="372290" y="753501"/>
            <a:ext cx="4761240" cy="523220"/>
          </a:xfrm>
          <a:prstGeom prst="rect">
            <a:avLst/>
          </a:prstGeom>
        </p:spPr>
        <p:txBody>
          <a:bodyPr wrap="none">
            <a:spAutoFit/>
          </a:bodyPr>
          <a:lstStyle/>
          <a:p>
            <a:r>
              <a:rPr lang="en-GB" sz="2800" b="1" spc="-150">
                <a:solidFill>
                  <a:srgbClr val="00AE9E"/>
                </a:solidFill>
                <a:latin typeface="Arial" pitchFamily="34" charset="0"/>
              </a:rPr>
              <a:t>Governance of local guidance</a:t>
            </a:r>
          </a:p>
        </p:txBody>
      </p:sp>
      <p:pic>
        <p:nvPicPr>
          <p:cNvPr id="9" name="Picture 8" descr="A close up of a sign&#10;&#10;Description automatically generated">
            <a:extLst>
              <a:ext uri="{FF2B5EF4-FFF2-40B4-BE49-F238E27FC236}">
                <a16:creationId xmlns:a16="http://schemas.microsoft.com/office/drawing/2014/main" id="{2A28AEEB-1C76-45F5-BD89-1AA1D49351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313261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2D72BA-9534-4109-9541-BC644B71A11A}"/>
              </a:ext>
            </a:extLst>
          </p:cNvPr>
          <p:cNvSpPr/>
          <p:nvPr/>
        </p:nvSpPr>
        <p:spPr>
          <a:xfrm>
            <a:off x="372290" y="753501"/>
            <a:ext cx="4700326" cy="523220"/>
          </a:xfrm>
          <a:prstGeom prst="rect">
            <a:avLst/>
          </a:prstGeom>
        </p:spPr>
        <p:txBody>
          <a:bodyPr wrap="none">
            <a:spAutoFit/>
          </a:bodyPr>
          <a:lstStyle/>
          <a:p>
            <a:r>
              <a:rPr lang="en-GB" sz="2800" b="1" spc="-150">
                <a:solidFill>
                  <a:srgbClr val="00AE9E"/>
                </a:solidFill>
                <a:latin typeface="Arial" pitchFamily="34" charset="0"/>
              </a:rPr>
              <a:t>Three Main Clinical Searches </a:t>
            </a:r>
          </a:p>
        </p:txBody>
      </p:sp>
      <p:pic>
        <p:nvPicPr>
          <p:cNvPr id="6" name="Picture 5">
            <a:extLst>
              <a:ext uri="{FF2B5EF4-FFF2-40B4-BE49-F238E27FC236}">
                <a16:creationId xmlns:a16="http://schemas.microsoft.com/office/drawing/2014/main" id="{D03E120B-9A57-4808-8553-C1124FE48488}"/>
              </a:ext>
            </a:extLst>
          </p:cNvPr>
          <p:cNvPicPr>
            <a:picLocks noChangeAspect="1"/>
          </p:cNvPicPr>
          <p:nvPr/>
        </p:nvPicPr>
        <p:blipFill rotWithShape="1">
          <a:blip r:embed="rId8"/>
          <a:srcRect l="24800" t="20350" r="43700" b="59984"/>
          <a:stretch/>
        </p:blipFill>
        <p:spPr>
          <a:xfrm>
            <a:off x="219621" y="1628800"/>
            <a:ext cx="4523604" cy="1800200"/>
          </a:xfrm>
          <a:prstGeom prst="rect">
            <a:avLst/>
          </a:prstGeom>
        </p:spPr>
      </p:pic>
      <p:pic>
        <p:nvPicPr>
          <p:cNvPr id="13" name="Picture 12">
            <a:extLst>
              <a:ext uri="{FF2B5EF4-FFF2-40B4-BE49-F238E27FC236}">
                <a16:creationId xmlns:a16="http://schemas.microsoft.com/office/drawing/2014/main" id="{39C51001-C3D8-4DFB-A845-A6CD2509082B}"/>
              </a:ext>
            </a:extLst>
          </p:cNvPr>
          <p:cNvPicPr>
            <a:picLocks noChangeAspect="1"/>
          </p:cNvPicPr>
          <p:nvPr/>
        </p:nvPicPr>
        <p:blipFill rotWithShape="1">
          <a:blip r:embed="rId8"/>
          <a:srcRect l="24800" t="40221" r="43700" b="36095"/>
          <a:stretch/>
        </p:blipFill>
        <p:spPr>
          <a:xfrm>
            <a:off x="4743225" y="1611222"/>
            <a:ext cx="4077247" cy="1954041"/>
          </a:xfrm>
          <a:prstGeom prst="rect">
            <a:avLst/>
          </a:prstGeom>
        </p:spPr>
      </p:pic>
      <p:pic>
        <p:nvPicPr>
          <p:cNvPr id="14" name="Picture 13">
            <a:extLst>
              <a:ext uri="{FF2B5EF4-FFF2-40B4-BE49-F238E27FC236}">
                <a16:creationId xmlns:a16="http://schemas.microsoft.com/office/drawing/2014/main" id="{6DA30036-51C8-4DCD-9B08-B94BFDFC4CAB}"/>
              </a:ext>
            </a:extLst>
          </p:cNvPr>
          <p:cNvPicPr>
            <a:picLocks noChangeAspect="1"/>
          </p:cNvPicPr>
          <p:nvPr/>
        </p:nvPicPr>
        <p:blipFill rotWithShape="1">
          <a:blip r:embed="rId8"/>
          <a:srcRect l="24800" t="63056" r="43700" b="16643"/>
          <a:stretch/>
        </p:blipFill>
        <p:spPr>
          <a:xfrm>
            <a:off x="219621" y="3420479"/>
            <a:ext cx="4578176" cy="1880729"/>
          </a:xfrm>
          <a:prstGeom prst="rect">
            <a:avLst/>
          </a:prstGeom>
        </p:spPr>
      </p:pic>
      <p:sp>
        <p:nvSpPr>
          <p:cNvPr id="7" name="Rectangle 6">
            <a:extLst>
              <a:ext uri="{FF2B5EF4-FFF2-40B4-BE49-F238E27FC236}">
                <a16:creationId xmlns:a16="http://schemas.microsoft.com/office/drawing/2014/main" id="{25F2182E-32C5-45FF-906A-486A75563D0E}"/>
              </a:ext>
            </a:extLst>
          </p:cNvPr>
          <p:cNvSpPr/>
          <p:nvPr/>
        </p:nvSpPr>
        <p:spPr>
          <a:xfrm>
            <a:off x="5087861" y="4026552"/>
            <a:ext cx="3387973" cy="954107"/>
          </a:xfrm>
          <a:prstGeom prst="rect">
            <a:avLst/>
          </a:prstGeom>
        </p:spPr>
        <p:txBody>
          <a:bodyPr wrap="square">
            <a:spAutoFit/>
          </a:bodyPr>
          <a:lstStyle/>
          <a:p>
            <a:r>
              <a:rPr lang="en-GB" sz="2800"/>
              <a:t>Details on how to access </a:t>
            </a:r>
            <a:r>
              <a:rPr lang="en-GB" sz="2800">
                <a:hlinkClick r:id="rId9"/>
              </a:rPr>
              <a:t>here</a:t>
            </a:r>
            <a:r>
              <a:rPr lang="en-GB" sz="2800"/>
              <a:t> </a:t>
            </a:r>
          </a:p>
        </p:txBody>
      </p:sp>
      <p:pic>
        <p:nvPicPr>
          <p:cNvPr id="15" name="Picture 14" descr="A close up of a sign&#10;&#10;Description automatically generated">
            <a:extLst>
              <a:ext uri="{FF2B5EF4-FFF2-40B4-BE49-F238E27FC236}">
                <a16:creationId xmlns:a16="http://schemas.microsoft.com/office/drawing/2014/main" id="{2EE674E6-D15D-47A1-A756-72B101EA48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85523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94624"/>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2D72BA-9534-4109-9541-BC644B71A11A}"/>
              </a:ext>
            </a:extLst>
          </p:cNvPr>
          <p:cNvSpPr/>
          <p:nvPr/>
        </p:nvSpPr>
        <p:spPr>
          <a:xfrm>
            <a:off x="340363" y="581093"/>
            <a:ext cx="5505033" cy="523220"/>
          </a:xfrm>
          <a:prstGeom prst="rect">
            <a:avLst/>
          </a:prstGeom>
        </p:spPr>
        <p:txBody>
          <a:bodyPr wrap="none">
            <a:spAutoFit/>
          </a:bodyPr>
          <a:lstStyle/>
          <a:p>
            <a:r>
              <a:rPr lang="en-GB" sz="2800" b="1" spc="-150">
                <a:solidFill>
                  <a:srgbClr val="00AE9E"/>
                </a:solidFill>
                <a:latin typeface="Arial" pitchFamily="34" charset="0"/>
              </a:rPr>
              <a:t>Healthy Hearts Support Resources</a:t>
            </a:r>
          </a:p>
        </p:txBody>
      </p:sp>
      <p:sp>
        <p:nvSpPr>
          <p:cNvPr id="9" name="Rectangle 8">
            <a:extLst>
              <a:ext uri="{FF2B5EF4-FFF2-40B4-BE49-F238E27FC236}">
                <a16:creationId xmlns:a16="http://schemas.microsoft.com/office/drawing/2014/main" id="{4AE0443D-2CD4-4C03-8679-F3A2E59CCB6A}"/>
              </a:ext>
            </a:extLst>
          </p:cNvPr>
          <p:cNvSpPr/>
          <p:nvPr/>
        </p:nvSpPr>
        <p:spPr>
          <a:xfrm>
            <a:off x="340917" y="1107145"/>
            <a:ext cx="8117778" cy="4770537"/>
          </a:xfrm>
          <a:prstGeom prst="rect">
            <a:avLst/>
          </a:prstGeom>
        </p:spPr>
        <p:txBody>
          <a:bodyPr wrap="square" anchor="t">
            <a:spAutoFit/>
          </a:bodyPr>
          <a:lstStyle/>
          <a:p>
            <a:pPr marL="342900" indent="-342900">
              <a:buFont typeface="Arial" panose="020B0604020202020204" pitchFamily="34" charset="0"/>
              <a:buChar char="•"/>
            </a:pPr>
            <a:r>
              <a:rPr lang="en-GB" sz="2000" dirty="0">
                <a:latin typeface="Arial"/>
                <a:ea typeface="ヒラギノ角ゴ Pro W3"/>
                <a:hlinkClick r:id="rId8"/>
              </a:rPr>
              <a:t>Healthy Hearts Website</a:t>
            </a:r>
            <a:endParaRPr lang="en-GB" sz="2000" dirty="0">
              <a:latin typeface="Arial"/>
              <a:ea typeface="ヒラギノ角ゴ Pro W3"/>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latin typeface="Arial"/>
                <a:ea typeface="ヒラギノ角ゴ Pro W3"/>
              </a:rPr>
              <a:t>Information for both patients and </a:t>
            </a:r>
            <a:r>
              <a:rPr lang="en-GB" sz="2000" dirty="0">
                <a:latin typeface="Arial"/>
                <a:ea typeface="ヒラギノ角ゴ Pro W3"/>
                <a:hlinkClick r:id="rId9"/>
              </a:rPr>
              <a:t>professionals</a:t>
            </a:r>
            <a:endParaRPr lang="en-GB" sz="2000" dirty="0">
              <a:latin typeface="Arial"/>
              <a:ea typeface="ヒラギノ角ゴ Pro W3"/>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latin typeface="Arial"/>
                <a:ea typeface="ヒラギノ角ゴ Pro W3"/>
              </a:rPr>
              <a:t>The Clinical Guidance and support documents are on the </a:t>
            </a:r>
            <a:r>
              <a:rPr lang="en-GB" sz="2000" dirty="0">
                <a:latin typeface="Arial"/>
                <a:ea typeface="ヒラギノ角ゴ Pro W3"/>
                <a:hlinkClick r:id="rId9"/>
              </a:rPr>
              <a:t>website</a:t>
            </a:r>
            <a:endParaRPr lang="en-GB" sz="2000" dirty="0">
              <a:latin typeface="Arial"/>
              <a:ea typeface="ヒラギノ角ゴ Pro W3"/>
            </a:endParaRP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latin typeface="Arial"/>
                <a:ea typeface="ヒラギノ角ゴ Pro W3"/>
              </a:rPr>
              <a:t>Resources for Cholesterol are also on the </a:t>
            </a:r>
            <a:r>
              <a:rPr lang="en-GB" sz="2000" dirty="0">
                <a:latin typeface="Arial"/>
                <a:ea typeface="ヒラギノ角ゴ Pro W3"/>
                <a:hlinkClick r:id="rId10"/>
              </a:rPr>
              <a:t>website</a:t>
            </a:r>
            <a:r>
              <a:rPr lang="en-GB" sz="2000" dirty="0">
                <a:latin typeface="Arial"/>
                <a:ea typeface="ヒラギノ角ゴ Pro W3"/>
              </a:rPr>
              <a:t> ready for phase two launch (subject to each CCG)</a:t>
            </a:r>
          </a:p>
          <a:p>
            <a:pPr marL="342900" indent="-342900">
              <a:buFont typeface="Arial" panose="020B0604020202020204" pitchFamily="34" charset="0"/>
              <a:buChar char="•"/>
            </a:pPr>
            <a:endParaRPr lang="en-GB" sz="2000" dirty="0">
              <a:latin typeface="Arial"/>
              <a:ea typeface="ヒラギノ角ゴ Pro W3"/>
            </a:endParaRPr>
          </a:p>
          <a:p>
            <a:pPr marL="342900" indent="-342900">
              <a:buFont typeface="Arial" panose="020B0604020202020204" pitchFamily="34" charset="0"/>
              <a:buChar char="•"/>
            </a:pPr>
            <a:r>
              <a:rPr lang="en-GB" sz="2000" dirty="0">
                <a:latin typeface="Arial"/>
                <a:ea typeface="ヒラギノ角ゴ Pro W3"/>
              </a:rPr>
              <a:t>CCGs have incorporated this guidance into local IT guides/templates etc (e.g. GP Assist in Bradford and AWC and </a:t>
            </a:r>
            <a:r>
              <a:rPr lang="en-GB" sz="2000" dirty="0" err="1">
                <a:latin typeface="Arial"/>
                <a:ea typeface="ヒラギノ角ゴ Pro W3"/>
              </a:rPr>
              <a:t>Ardens</a:t>
            </a:r>
            <a:r>
              <a:rPr lang="en-GB" sz="2000" dirty="0">
                <a:latin typeface="Arial"/>
                <a:ea typeface="ヒラギノ角ゴ Pro W3"/>
              </a:rPr>
              <a:t> in Calderdale / Greater Huddersfield and North Kirklees)</a:t>
            </a:r>
            <a:endParaRPr lang="en-GB" sz="2000" dirty="0"/>
          </a:p>
          <a:p>
            <a:pPr algn="ctr"/>
            <a:endParaRPr lang="en-GB" sz="2000" b="1" dirty="0"/>
          </a:p>
          <a:p>
            <a:pPr algn="ctr"/>
            <a:r>
              <a:rPr lang="en-GB" sz="2000" b="1" dirty="0">
                <a:latin typeface="Arial"/>
                <a:ea typeface="ヒラギノ角ゴ Pro W3"/>
              </a:rPr>
              <a:t>Developing all the time – so continue to check back!</a:t>
            </a:r>
          </a:p>
          <a:p>
            <a:pPr marL="342900" indent="-342900">
              <a:buFont typeface="Arial" panose="020B0604020202020204" pitchFamily="34" charset="0"/>
              <a:buChar char="•"/>
            </a:pPr>
            <a:endParaRPr lang="en-GB" dirty="0"/>
          </a:p>
        </p:txBody>
      </p:sp>
      <p:pic>
        <p:nvPicPr>
          <p:cNvPr id="13" name="Picture 12" descr="A close up of a sign&#10;&#10;Description automatically generated">
            <a:extLst>
              <a:ext uri="{FF2B5EF4-FFF2-40B4-BE49-F238E27FC236}">
                <a16:creationId xmlns:a16="http://schemas.microsoft.com/office/drawing/2014/main" id="{AC58BB50-E37F-4E70-AFE1-F239F80532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10405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42D72BA-9534-4109-9541-BC644B71A11A}"/>
              </a:ext>
            </a:extLst>
          </p:cNvPr>
          <p:cNvSpPr/>
          <p:nvPr/>
        </p:nvSpPr>
        <p:spPr>
          <a:xfrm>
            <a:off x="372290" y="753501"/>
            <a:ext cx="4791633" cy="523220"/>
          </a:xfrm>
          <a:prstGeom prst="rect">
            <a:avLst/>
          </a:prstGeom>
        </p:spPr>
        <p:txBody>
          <a:bodyPr wrap="none">
            <a:spAutoFit/>
          </a:bodyPr>
          <a:lstStyle/>
          <a:p>
            <a:r>
              <a:rPr lang="en-GB" sz="2800" b="1" spc="-150">
                <a:solidFill>
                  <a:srgbClr val="00AE9E"/>
                </a:solidFill>
                <a:latin typeface="Arial" pitchFamily="34" charset="0"/>
              </a:rPr>
              <a:t>GP / Primary Care Perspective</a:t>
            </a:r>
          </a:p>
        </p:txBody>
      </p:sp>
      <p:sp>
        <p:nvSpPr>
          <p:cNvPr id="9" name="Rectangle 8">
            <a:extLst>
              <a:ext uri="{FF2B5EF4-FFF2-40B4-BE49-F238E27FC236}">
                <a16:creationId xmlns:a16="http://schemas.microsoft.com/office/drawing/2014/main" id="{4AE0443D-2CD4-4C03-8679-F3A2E59CCB6A}"/>
              </a:ext>
            </a:extLst>
          </p:cNvPr>
          <p:cNvSpPr/>
          <p:nvPr/>
        </p:nvSpPr>
        <p:spPr>
          <a:xfrm>
            <a:off x="372290" y="1634491"/>
            <a:ext cx="8160150" cy="4216539"/>
          </a:xfrm>
          <a:prstGeom prst="rect">
            <a:avLst/>
          </a:prstGeom>
        </p:spPr>
        <p:txBody>
          <a:bodyPr wrap="square" anchor="t">
            <a:spAutoFit/>
          </a:bodyPr>
          <a:lstStyle/>
          <a:p>
            <a:r>
              <a:rPr lang="en-GB" dirty="0">
                <a:latin typeface="Arial"/>
                <a:ea typeface="ヒラギノ角ゴ Pro W3"/>
              </a:rPr>
              <a:t>Dr James </a:t>
            </a:r>
            <a:r>
              <a:rPr lang="en-GB" dirty="0" err="1">
                <a:latin typeface="Arial"/>
                <a:ea typeface="ヒラギノ角ゴ Pro W3"/>
              </a:rPr>
              <a:t>Gray</a:t>
            </a:r>
            <a:r>
              <a:rPr lang="en-GB" dirty="0">
                <a:latin typeface="Arial"/>
                <a:ea typeface="ヒラギノ角ゴ Pro W3"/>
              </a:rPr>
              <a:t> (GP and Calderdale CCG Board Member)</a:t>
            </a:r>
          </a:p>
          <a:p>
            <a:endParaRPr lang="en-GB" sz="2800"/>
          </a:p>
          <a:p>
            <a:pPr marL="342900" indent="-342900">
              <a:buFont typeface="Arial" panose="020B0604020202020204" pitchFamily="34" charset="0"/>
              <a:buChar char="•"/>
            </a:pPr>
            <a:r>
              <a:rPr lang="en-GB" dirty="0">
                <a:latin typeface="Arial"/>
                <a:ea typeface="ヒラギノ角ゴ Pro W3"/>
              </a:rPr>
              <a:t>Guidance is easy to use and effective</a:t>
            </a:r>
          </a:p>
          <a:p>
            <a:pPr marL="342900" indent="-342900">
              <a:buFont typeface="Arial" panose="020B0604020202020204" pitchFamily="34" charset="0"/>
              <a:buChar char="•"/>
            </a:pPr>
            <a:r>
              <a:rPr lang="en-GB" dirty="0">
                <a:latin typeface="Arial"/>
                <a:ea typeface="ヒラギノ角ゴ Pro W3"/>
              </a:rPr>
              <a:t>Searches are useful and don’t take too much time to run</a:t>
            </a:r>
          </a:p>
          <a:p>
            <a:pPr marL="342900" indent="-342900">
              <a:buFont typeface="Arial" panose="020B0604020202020204" pitchFamily="34" charset="0"/>
              <a:buChar char="•"/>
            </a:pPr>
            <a:r>
              <a:rPr lang="en-GB" dirty="0">
                <a:latin typeface="Arial"/>
                <a:ea typeface="ヒラギノ角ゴ Pro W3"/>
              </a:rPr>
              <a:t>Clinical judgement can always be exercised </a:t>
            </a:r>
          </a:p>
          <a:p>
            <a:pPr marL="342900" indent="-342900">
              <a:buFont typeface="Arial" panose="020B0604020202020204" pitchFamily="34" charset="0"/>
              <a:buChar char="•"/>
            </a:pPr>
            <a:r>
              <a:rPr lang="en-GB" dirty="0">
                <a:latin typeface="Arial"/>
                <a:ea typeface="ヒラギノ角ゴ Pro W3"/>
              </a:rPr>
              <a:t>It is a developing project and </a:t>
            </a:r>
            <a:r>
              <a:rPr lang="en-GB" b="1" dirty="0">
                <a:latin typeface="Arial"/>
                <a:ea typeface="ヒラギノ角ゴ Pro W3"/>
              </a:rPr>
              <a:t>feedback</a:t>
            </a:r>
            <a:r>
              <a:rPr lang="en-GB" dirty="0">
                <a:latin typeface="Arial"/>
                <a:ea typeface="ヒラギノ角ゴ Pro W3"/>
              </a:rPr>
              <a:t> is vital </a:t>
            </a:r>
            <a:endParaRPr lang="en-GB" dirty="0"/>
          </a:p>
          <a:p>
            <a:pPr marL="342900" indent="-342900">
              <a:buFont typeface="Arial" panose="020B0604020202020204" pitchFamily="34" charset="0"/>
              <a:buChar char="•"/>
            </a:pPr>
            <a:r>
              <a:rPr lang="en-GB" dirty="0">
                <a:latin typeface="Arial"/>
                <a:ea typeface="ヒラギノ角ゴ Pro W3"/>
              </a:rPr>
              <a:t>Project has already had impact </a:t>
            </a:r>
            <a:r>
              <a:rPr lang="en-GB" b="1" dirty="0">
                <a:latin typeface="Arial"/>
                <a:ea typeface="ヒラギノ角ゴ Pro W3"/>
              </a:rPr>
              <a:t>4,500</a:t>
            </a:r>
            <a:r>
              <a:rPr lang="en-GB" dirty="0">
                <a:latin typeface="Arial"/>
                <a:ea typeface="ヒラギノ角ゴ Pro W3"/>
              </a:rPr>
              <a:t> patients added to hypertension registers and </a:t>
            </a:r>
            <a:r>
              <a:rPr lang="en-GB" b="1" dirty="0">
                <a:latin typeface="Arial"/>
                <a:ea typeface="ヒラギノ角ゴ Pro W3"/>
              </a:rPr>
              <a:t>3,500</a:t>
            </a:r>
            <a:r>
              <a:rPr lang="en-GB" dirty="0">
                <a:latin typeface="Arial"/>
                <a:ea typeface="ヒラギノ角ゴ Pro W3"/>
              </a:rPr>
              <a:t> now controlled to 140/90 in just 6 months </a:t>
            </a:r>
            <a:br>
              <a:rPr lang="en-GB" dirty="0">
                <a:latin typeface="Arial"/>
                <a:ea typeface="ヒラギノ角ゴ Pro W3"/>
              </a:rPr>
            </a:br>
            <a:r>
              <a:rPr lang="en-GB" dirty="0">
                <a:latin typeface="Arial"/>
                <a:ea typeface="ヒラギノ角ゴ Pro W3"/>
              </a:rPr>
              <a:t>= </a:t>
            </a:r>
            <a:r>
              <a:rPr lang="en-GB" b="1" dirty="0">
                <a:solidFill>
                  <a:schemeClr val="bg2"/>
                </a:solidFill>
                <a:latin typeface="Arial"/>
                <a:ea typeface="ヒラギノ角ゴ Pro W3"/>
              </a:rPr>
              <a:t>Total of 8,000 patient interventions so far</a:t>
            </a:r>
            <a:endParaRPr lang="en-GB" b="1" dirty="0">
              <a:solidFill>
                <a:schemeClr val="bg2"/>
              </a:solidFill>
            </a:endParaRPr>
          </a:p>
          <a:p>
            <a:endParaRPr lang="en-GB"/>
          </a:p>
        </p:txBody>
      </p:sp>
      <p:pic>
        <p:nvPicPr>
          <p:cNvPr id="13" name="Picture 12" descr="A close up of a sign&#10;&#10;Description automatically generated">
            <a:extLst>
              <a:ext uri="{FF2B5EF4-FFF2-40B4-BE49-F238E27FC236}">
                <a16:creationId xmlns:a16="http://schemas.microsoft.com/office/drawing/2014/main" id="{F91C9515-F561-4B99-8F1C-6B804C14C9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43128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D2ADE-0B33-46DE-9017-002F40EFA34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18</a:t>
            </a:fld>
            <a:endParaRPr lang="en-US"/>
          </a:p>
        </p:txBody>
      </p:sp>
      <p:sp>
        <p:nvSpPr>
          <p:cNvPr id="5" name="Footer Placeholder 4">
            <a:extLst>
              <a:ext uri="{FF2B5EF4-FFF2-40B4-BE49-F238E27FC236}">
                <a16:creationId xmlns:a16="http://schemas.microsoft.com/office/drawing/2014/main" id="{0F708C25-480E-409E-9F0F-AE6FE3A7F1FB}"/>
              </a:ext>
            </a:extLst>
          </p:cNvPr>
          <p:cNvSpPr>
            <a:spLocks noGrp="1"/>
          </p:cNvSpPr>
          <p:nvPr>
            <p:ph type="ftr" sz="quarter" idx="11"/>
          </p:nvPr>
        </p:nvSpPr>
        <p:spPr/>
        <p:txBody>
          <a:bodyPr/>
          <a:lstStyle/>
          <a:p>
            <a:pPr>
              <a:defRPr/>
            </a:pPr>
            <a:r>
              <a:rPr lang="en-GB"/>
              <a:t>NW Webinar - September 2019</a:t>
            </a:r>
            <a:endParaRPr lang="en-US"/>
          </a:p>
        </p:txBody>
      </p:sp>
      <p:sp>
        <p:nvSpPr>
          <p:cNvPr id="6" name="Title 1">
            <a:extLst>
              <a:ext uri="{FF2B5EF4-FFF2-40B4-BE49-F238E27FC236}">
                <a16:creationId xmlns:a16="http://schemas.microsoft.com/office/drawing/2014/main" id="{B5196BB8-055E-4A2D-85E7-93DAEC8E32B2}"/>
              </a:ext>
            </a:extLst>
          </p:cNvPr>
          <p:cNvSpPr txBox="1">
            <a:spLocks/>
          </p:cNvSpPr>
          <p:nvPr/>
        </p:nvSpPr>
        <p:spPr>
          <a:xfrm>
            <a:off x="467544" y="498958"/>
            <a:ext cx="2578608" cy="1124712"/>
          </a:xfrm>
          <a:prstGeom prst="rect">
            <a:avLst/>
          </a:prstGeom>
        </p:spPr>
        <p:txBody>
          <a:bodyPr vert="horz" lIns="0" tIns="0" rIns="0" bIns="0" rtlCol="0" anchor="b"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400"/>
              <a:t>How can health care professionals support people to live well? </a:t>
            </a:r>
          </a:p>
        </p:txBody>
      </p:sp>
      <p:pic>
        <p:nvPicPr>
          <p:cNvPr id="7" name="Picture 6">
            <a:extLst>
              <a:ext uri="{FF2B5EF4-FFF2-40B4-BE49-F238E27FC236}">
                <a16:creationId xmlns:a16="http://schemas.microsoft.com/office/drawing/2014/main" id="{051F2D3A-54E5-4272-B07D-92EA198A3866}"/>
              </a:ext>
            </a:extLst>
          </p:cNvPr>
          <p:cNvPicPr>
            <a:picLocks noChangeAspect="1"/>
          </p:cNvPicPr>
          <p:nvPr/>
        </p:nvPicPr>
        <p:blipFill>
          <a:blip r:embed="rId3"/>
          <a:stretch>
            <a:fillRect/>
          </a:stretch>
        </p:blipFill>
        <p:spPr>
          <a:xfrm>
            <a:off x="3341754" y="880279"/>
            <a:ext cx="2025869" cy="1245258"/>
          </a:xfrm>
          <a:prstGeom prst="rect">
            <a:avLst/>
          </a:prstGeom>
        </p:spPr>
      </p:pic>
      <p:pic>
        <p:nvPicPr>
          <p:cNvPr id="8" name="Picture 7">
            <a:extLst>
              <a:ext uri="{FF2B5EF4-FFF2-40B4-BE49-F238E27FC236}">
                <a16:creationId xmlns:a16="http://schemas.microsoft.com/office/drawing/2014/main" id="{3C3B792E-C5A8-4ADB-A15A-227CD14A7E01}"/>
              </a:ext>
            </a:extLst>
          </p:cNvPr>
          <p:cNvPicPr/>
          <p:nvPr/>
        </p:nvPicPr>
        <p:blipFill>
          <a:blip r:embed="rId4">
            <a:extLst>
              <a:ext uri="{28A0092B-C50C-407E-A947-70E740481C1C}">
                <a14:useLocalDpi xmlns:a14="http://schemas.microsoft.com/office/drawing/2010/main" val="0"/>
              </a:ext>
            </a:extLst>
          </a:blip>
          <a:stretch>
            <a:fillRect/>
          </a:stretch>
        </p:blipFill>
        <p:spPr>
          <a:xfrm>
            <a:off x="5580861" y="636118"/>
            <a:ext cx="1436888" cy="1975104"/>
          </a:xfrm>
          <a:prstGeom prst="rect">
            <a:avLst/>
          </a:prstGeom>
        </p:spPr>
      </p:pic>
      <p:pic>
        <p:nvPicPr>
          <p:cNvPr id="9" name="Picture 8">
            <a:extLst>
              <a:ext uri="{FF2B5EF4-FFF2-40B4-BE49-F238E27FC236}">
                <a16:creationId xmlns:a16="http://schemas.microsoft.com/office/drawing/2014/main" id="{F9834432-8BF5-44A9-AF58-8FF4D8B6BE76}"/>
              </a:ext>
            </a:extLst>
          </p:cNvPr>
          <p:cNvPicPr>
            <a:picLocks noChangeAspect="1"/>
          </p:cNvPicPr>
          <p:nvPr/>
        </p:nvPicPr>
        <p:blipFill>
          <a:blip r:embed="rId5"/>
          <a:stretch>
            <a:fillRect/>
          </a:stretch>
        </p:blipFill>
        <p:spPr>
          <a:xfrm>
            <a:off x="7233287" y="880279"/>
            <a:ext cx="1814306" cy="1360729"/>
          </a:xfrm>
          <a:prstGeom prst="rect">
            <a:avLst/>
          </a:prstGeom>
        </p:spPr>
      </p:pic>
      <p:sp>
        <p:nvSpPr>
          <p:cNvPr id="10" name="Content Placeholder 2">
            <a:extLst>
              <a:ext uri="{FF2B5EF4-FFF2-40B4-BE49-F238E27FC236}">
                <a16:creationId xmlns:a16="http://schemas.microsoft.com/office/drawing/2014/main" id="{B5CF1683-CDD1-4780-B112-DBD23D1AFE22}"/>
              </a:ext>
            </a:extLst>
          </p:cNvPr>
          <p:cNvSpPr txBox="1">
            <a:spLocks/>
          </p:cNvSpPr>
          <p:nvPr/>
        </p:nvSpPr>
        <p:spPr bwMode="auto">
          <a:xfrm>
            <a:off x="285367" y="1824228"/>
            <a:ext cx="2578608" cy="320954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GB" sz="1500"/>
              <a:t>We recognise that modern life can make it hard to be healthy; the way people live their lives, the impact of their surroundings and the challenges faced with on a daily basis can make it difficult to live well.</a:t>
            </a:r>
          </a:p>
          <a:p>
            <a:pPr>
              <a:buFont typeface="Arial" panose="020B0604020202020204" pitchFamily="34" charset="0"/>
              <a:buChar char="•"/>
            </a:pPr>
            <a:r>
              <a:rPr lang="en-GB" sz="1500"/>
              <a:t>We want to encourage people to make small changes and there’s lots of resources to help them, and you.</a:t>
            </a:r>
          </a:p>
        </p:txBody>
      </p:sp>
      <p:pic>
        <p:nvPicPr>
          <p:cNvPr id="11" name="Picture 10">
            <a:extLst>
              <a:ext uri="{FF2B5EF4-FFF2-40B4-BE49-F238E27FC236}">
                <a16:creationId xmlns:a16="http://schemas.microsoft.com/office/drawing/2014/main" id="{4E59FC1B-E116-49D4-A368-A281E7037381}"/>
              </a:ext>
            </a:extLst>
          </p:cNvPr>
          <p:cNvPicPr>
            <a:picLocks noChangeAspect="1"/>
          </p:cNvPicPr>
          <p:nvPr/>
        </p:nvPicPr>
        <p:blipFill>
          <a:blip r:embed="rId6"/>
          <a:stretch>
            <a:fillRect/>
          </a:stretch>
        </p:blipFill>
        <p:spPr>
          <a:xfrm>
            <a:off x="3741127" y="3098620"/>
            <a:ext cx="5117506" cy="2686690"/>
          </a:xfrm>
          <a:prstGeom prst="rect">
            <a:avLst/>
          </a:prstGeom>
        </p:spPr>
      </p:pic>
    </p:spTree>
    <p:extLst>
      <p:ext uri="{BB962C8B-B14F-4D97-AF65-F5344CB8AC3E}">
        <p14:creationId xmlns:p14="http://schemas.microsoft.com/office/powerpoint/2010/main" val="13824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570ED-E8DF-4130-986E-216271D8D110}"/>
              </a:ext>
            </a:extLst>
          </p:cNvPr>
          <p:cNvSpPr>
            <a:spLocks noGrp="1"/>
          </p:cNvSpPr>
          <p:nvPr>
            <p:ph type="title"/>
          </p:nvPr>
        </p:nvSpPr>
        <p:spPr/>
        <p:txBody>
          <a:bodyPr>
            <a:normAutofit fontScale="90000"/>
          </a:bodyPr>
          <a:lstStyle/>
          <a:p>
            <a:r>
              <a:rPr lang="en-GB"/>
              <a:t>Public attitudes – talking about prevention</a:t>
            </a:r>
          </a:p>
        </p:txBody>
      </p:sp>
      <p:sp>
        <p:nvSpPr>
          <p:cNvPr id="3" name="Content Placeholder 2">
            <a:extLst>
              <a:ext uri="{FF2B5EF4-FFF2-40B4-BE49-F238E27FC236}">
                <a16:creationId xmlns:a16="http://schemas.microsoft.com/office/drawing/2014/main" id="{F8A6D0D3-A44E-46C7-A14A-8469BB845535}"/>
              </a:ext>
            </a:extLst>
          </p:cNvPr>
          <p:cNvSpPr>
            <a:spLocks noGrp="1"/>
          </p:cNvSpPr>
          <p:nvPr>
            <p:ph idx="1"/>
          </p:nvPr>
        </p:nvSpPr>
        <p:spPr>
          <a:xfrm>
            <a:off x="202118" y="1340768"/>
            <a:ext cx="8028000" cy="2520280"/>
          </a:xfrm>
        </p:spPr>
        <p:txBody>
          <a:bodyPr/>
          <a:lstStyle/>
          <a:p>
            <a:pPr marL="349250" lvl="1" indent="0"/>
            <a:r>
              <a:rPr lang="en-GB" sz="2000"/>
              <a:t>PHE carried out some large scale survey work to look at:</a:t>
            </a:r>
          </a:p>
          <a:p>
            <a:pPr marL="635000" lvl="1" indent="-285750">
              <a:buFont typeface="Arial" panose="020B0604020202020204" pitchFamily="34" charset="0"/>
              <a:buChar char="•"/>
            </a:pPr>
            <a:r>
              <a:rPr lang="en-GB" sz="2000"/>
              <a:t>who patients trust to give them advice on how to stay healthy</a:t>
            </a:r>
          </a:p>
          <a:p>
            <a:pPr marL="635000" lvl="1" indent="-285750">
              <a:buFont typeface="Arial" panose="020B0604020202020204" pitchFamily="34" charset="0"/>
              <a:buChar char="•"/>
            </a:pPr>
            <a:r>
              <a:rPr lang="en-GB" sz="2000"/>
              <a:t>whether people proactively ask for this advice, and from who</a:t>
            </a:r>
          </a:p>
          <a:p>
            <a:pPr marL="635000" lvl="1" indent="-285750">
              <a:buFont typeface="Arial" panose="020B0604020202020204" pitchFamily="34" charset="0"/>
              <a:buChar char="•"/>
            </a:pPr>
            <a:r>
              <a:rPr lang="en-GB" sz="2000"/>
              <a:t>which professionals the public expect to receive advice on how to stay healthy from</a:t>
            </a:r>
          </a:p>
          <a:p>
            <a:pPr marL="635000" lvl="1" indent="-285750">
              <a:buFont typeface="Arial" panose="020B0604020202020204" pitchFamily="34" charset="0"/>
              <a:buChar char="•"/>
            </a:pPr>
            <a:r>
              <a:rPr lang="en-GB" sz="2000"/>
              <a:t>whether some topics are </a:t>
            </a:r>
          </a:p>
          <a:p>
            <a:pPr marL="620713" lvl="1" indent="0"/>
            <a:r>
              <a:rPr lang="en-GB" sz="2000"/>
              <a:t>deemed more acceptable to </a:t>
            </a:r>
          </a:p>
          <a:p>
            <a:pPr marL="620713" lvl="1" indent="0"/>
            <a:r>
              <a:rPr lang="en-GB" sz="2000"/>
              <a:t>be asked about than others</a:t>
            </a:r>
          </a:p>
          <a:p>
            <a:endParaRPr lang="en-GB"/>
          </a:p>
        </p:txBody>
      </p:sp>
      <p:sp>
        <p:nvSpPr>
          <p:cNvPr id="4" name="Slide Number Placeholder 3">
            <a:extLst>
              <a:ext uri="{FF2B5EF4-FFF2-40B4-BE49-F238E27FC236}">
                <a16:creationId xmlns:a16="http://schemas.microsoft.com/office/drawing/2014/main" id="{1A2C13AA-3956-49DC-AFCF-7520D98ECDC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19</a:t>
            </a:fld>
            <a:endParaRPr lang="en-US"/>
          </a:p>
        </p:txBody>
      </p:sp>
      <p:sp>
        <p:nvSpPr>
          <p:cNvPr id="5" name="Footer Placeholder 4">
            <a:extLst>
              <a:ext uri="{FF2B5EF4-FFF2-40B4-BE49-F238E27FC236}">
                <a16:creationId xmlns:a16="http://schemas.microsoft.com/office/drawing/2014/main" id="{3E645AE6-AFFD-4EF1-9845-5E308D251031}"/>
              </a:ext>
            </a:extLst>
          </p:cNvPr>
          <p:cNvSpPr>
            <a:spLocks noGrp="1"/>
          </p:cNvSpPr>
          <p:nvPr>
            <p:ph type="ftr" sz="quarter" idx="11"/>
          </p:nvPr>
        </p:nvSpPr>
        <p:spPr/>
        <p:txBody>
          <a:bodyPr/>
          <a:lstStyle/>
          <a:p>
            <a:pPr>
              <a:defRPr/>
            </a:pPr>
            <a:r>
              <a:rPr lang="en-GB"/>
              <a:t>CVD Prevention and detection Webinar WY&amp;H</a:t>
            </a:r>
            <a:endParaRPr lang="en-US"/>
          </a:p>
        </p:txBody>
      </p:sp>
      <p:pic>
        <p:nvPicPr>
          <p:cNvPr id="1028" name="Picture 4" descr="https://publichealthmatters.blog.gov.uk/wp-content/uploads/sites/33/2017/02/Mandation-blog-1024x683.jpg">
            <a:extLst>
              <a:ext uri="{FF2B5EF4-FFF2-40B4-BE49-F238E27FC236}">
                <a16:creationId xmlns:a16="http://schemas.microsoft.com/office/drawing/2014/main" id="{BA1D539F-7372-4CD9-B7DA-F067BA5A1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933" y="2996952"/>
            <a:ext cx="4572000" cy="304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3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320" y="194624"/>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6026877"/>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601203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0722" y="841501"/>
            <a:ext cx="8342555" cy="4924425"/>
          </a:xfrm>
          <a:prstGeom prst="rect">
            <a:avLst/>
          </a:prstGeom>
        </p:spPr>
        <p:txBody>
          <a:bodyPr wrap="square" anchor="t">
            <a:spAutoFit/>
          </a:bodyPr>
          <a:lstStyle/>
          <a:p>
            <a:pPr algn="ctr"/>
            <a:r>
              <a:rPr lang="en-GB" b="1" dirty="0">
                <a:solidFill>
                  <a:srgbClr val="3C2867"/>
                </a:solidFill>
                <a:latin typeface="Arial"/>
              </a:rPr>
              <a:t>CVD Prevention and West Yorkshire and Harrogate Healthy Hearts Webinar</a:t>
            </a:r>
          </a:p>
          <a:p>
            <a:pPr algn="ctr"/>
            <a:endParaRPr lang="en-GB" b="1" i="1" dirty="0">
              <a:solidFill>
                <a:srgbClr val="3C2867"/>
              </a:solidFill>
            </a:endParaRPr>
          </a:p>
          <a:p>
            <a:pPr algn="ctr"/>
            <a:r>
              <a:rPr lang="en-US" i="1" dirty="0">
                <a:latin typeface="Arial"/>
              </a:rPr>
              <a:t>Reducing cardiovascular disease incidents and inequalities</a:t>
            </a:r>
            <a:endParaRPr lang="en-GB" b="1" i="1" dirty="0">
              <a:solidFill>
                <a:srgbClr val="3C2867"/>
              </a:solidFill>
              <a:latin typeface="Arial"/>
            </a:endParaRPr>
          </a:p>
          <a:p>
            <a:pPr algn="ctr"/>
            <a:endParaRPr lang="en-GB" b="1" dirty="0">
              <a:solidFill>
                <a:srgbClr val="3C2867"/>
              </a:solidFill>
            </a:endParaRPr>
          </a:p>
          <a:p>
            <a:pPr algn="ctr"/>
            <a:r>
              <a:rPr lang="en-GB" sz="3200" b="1" dirty="0">
                <a:solidFill>
                  <a:srgbClr val="3C2867"/>
                </a:solidFill>
                <a:latin typeface="Arial"/>
              </a:rPr>
              <a:t>Welcome</a:t>
            </a:r>
          </a:p>
          <a:p>
            <a:pPr algn="ctr"/>
            <a:endParaRPr lang="en-GB" sz="2100" b="1" dirty="0">
              <a:solidFill>
                <a:srgbClr val="3C2867"/>
              </a:solidFill>
            </a:endParaRPr>
          </a:p>
          <a:p>
            <a:pPr algn="ctr"/>
            <a:r>
              <a:rPr lang="en-GB" sz="2000" b="1" dirty="0">
                <a:solidFill>
                  <a:srgbClr val="3C2867"/>
                </a:solidFill>
                <a:latin typeface="Arial"/>
              </a:rPr>
              <a:t>Dr Youssef </a:t>
            </a:r>
            <a:r>
              <a:rPr lang="en-GB" sz="2000" b="1" dirty="0" err="1">
                <a:solidFill>
                  <a:srgbClr val="3C2867"/>
                </a:solidFill>
                <a:latin typeface="Arial"/>
              </a:rPr>
              <a:t>Beaini</a:t>
            </a:r>
            <a:endParaRPr lang="en-GB" sz="2000" b="1" dirty="0">
              <a:solidFill>
                <a:srgbClr val="3C2867"/>
              </a:solidFill>
              <a:latin typeface="Arial"/>
            </a:endParaRPr>
          </a:p>
          <a:p>
            <a:pPr algn="ctr"/>
            <a:r>
              <a:rPr lang="en-GB" sz="2000" b="1" dirty="0">
                <a:solidFill>
                  <a:srgbClr val="3C2867"/>
                </a:solidFill>
                <a:latin typeface="Arial"/>
                <a:ea typeface="ヒラギノ角ゴ Pro W3"/>
              </a:rPr>
              <a:t>CVD Clinical Lead for WY&amp;H Healthy Hearts</a:t>
            </a:r>
          </a:p>
          <a:p>
            <a:pPr algn="ctr"/>
            <a:r>
              <a:rPr lang="en-GB" sz="2000" b="1" dirty="0">
                <a:solidFill>
                  <a:srgbClr val="3C2867"/>
                </a:solidFill>
                <a:latin typeface="Arial"/>
                <a:ea typeface="ヒラギノ角ゴ Pro W3"/>
              </a:rPr>
              <a:t>CVD lead Bradford and AWC CCGs</a:t>
            </a:r>
            <a:endParaRPr lang="en-GB" sz="2000" b="1" dirty="0">
              <a:solidFill>
                <a:srgbClr val="3C2867"/>
              </a:solidFill>
            </a:endParaRPr>
          </a:p>
          <a:p>
            <a:pPr algn="ctr"/>
            <a:r>
              <a:rPr lang="en-GB" sz="2000" b="1" dirty="0">
                <a:solidFill>
                  <a:srgbClr val="3C2867"/>
                </a:solidFill>
                <a:latin typeface="Arial"/>
                <a:ea typeface="ヒラギノ角ゴ Pro W3"/>
              </a:rPr>
              <a:t>GPSI Cardiology</a:t>
            </a:r>
            <a:endParaRPr lang="en-GB" sz="2000" b="1" dirty="0">
              <a:solidFill>
                <a:srgbClr val="3C2867"/>
              </a:solidFill>
            </a:endParaRPr>
          </a:p>
          <a:p>
            <a:pPr algn="ctr"/>
            <a:r>
              <a:rPr lang="en-GB" sz="2000" b="1" dirty="0">
                <a:solidFill>
                  <a:srgbClr val="3C2867"/>
                </a:solidFill>
                <a:latin typeface="Arial"/>
                <a:ea typeface="ヒラギノ角ゴ Pro W3"/>
              </a:rPr>
              <a:t>GP at Ridge Medical Practice, Bradford</a:t>
            </a:r>
            <a:endParaRPr lang="en-GB" sz="2000" b="1" dirty="0">
              <a:solidFill>
                <a:srgbClr val="3C2867"/>
              </a:solidFill>
            </a:endParaRPr>
          </a:p>
          <a:p>
            <a:pPr algn="ctr"/>
            <a:r>
              <a:rPr lang="en-GB" sz="2000" b="1" dirty="0">
                <a:solidFill>
                  <a:srgbClr val="3C2867"/>
                </a:solidFill>
                <a:latin typeface="Arial"/>
                <a:ea typeface="ヒラギノ角ゴ Pro W3"/>
              </a:rPr>
              <a:t>Honorary Senior Lecturer, University of Bradford</a:t>
            </a:r>
            <a:endParaRPr lang="en-GB" sz="2000" b="1" dirty="0">
              <a:solidFill>
                <a:srgbClr val="3C2867"/>
              </a:solidFill>
            </a:endParaRPr>
          </a:p>
          <a:p>
            <a:pPr algn="ctr"/>
            <a:endParaRPr lang="en-GB" sz="2100" b="1" dirty="0">
              <a:solidFill>
                <a:srgbClr val="3C2867"/>
              </a:solidFill>
            </a:endParaRPr>
          </a:p>
        </p:txBody>
      </p:sp>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26546"/>
            <a:ext cx="1690189"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03B4F26D-05F9-4BD0-8A36-7A68CD11A6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975581"/>
            <a:ext cx="1874465" cy="626674"/>
          </a:xfrm>
          <a:prstGeom prst="rect">
            <a:avLst/>
          </a:prstGeom>
        </p:spPr>
      </p:pic>
    </p:spTree>
    <p:extLst>
      <p:ext uri="{BB962C8B-B14F-4D97-AF65-F5344CB8AC3E}">
        <p14:creationId xmlns:p14="http://schemas.microsoft.com/office/powerpoint/2010/main" val="282635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A363B-0C7A-4617-B25B-B6130E690FA7}"/>
              </a:ext>
            </a:extLst>
          </p:cNvPr>
          <p:cNvSpPr>
            <a:spLocks noGrp="1"/>
          </p:cNvSpPr>
          <p:nvPr>
            <p:ph type="title"/>
          </p:nvPr>
        </p:nvSpPr>
        <p:spPr>
          <a:xfrm>
            <a:off x="562627" y="176422"/>
            <a:ext cx="8028000" cy="648072"/>
          </a:xfrm>
        </p:spPr>
        <p:txBody>
          <a:bodyPr/>
          <a:lstStyle/>
          <a:p>
            <a:r>
              <a:rPr lang="en-GB"/>
              <a:t>What we found</a:t>
            </a:r>
          </a:p>
        </p:txBody>
      </p:sp>
      <p:sp>
        <p:nvSpPr>
          <p:cNvPr id="3" name="Content Placeholder 2">
            <a:extLst>
              <a:ext uri="{FF2B5EF4-FFF2-40B4-BE49-F238E27FC236}">
                <a16:creationId xmlns:a16="http://schemas.microsoft.com/office/drawing/2014/main" id="{1C53C978-66B9-4F6B-A954-910D50191229}"/>
              </a:ext>
            </a:extLst>
          </p:cNvPr>
          <p:cNvSpPr>
            <a:spLocks noGrp="1"/>
          </p:cNvSpPr>
          <p:nvPr>
            <p:ph idx="1"/>
          </p:nvPr>
        </p:nvSpPr>
        <p:spPr>
          <a:xfrm>
            <a:off x="564385" y="1024969"/>
            <a:ext cx="8021615" cy="4554501"/>
          </a:xfrm>
        </p:spPr>
        <p:txBody>
          <a:bodyPr/>
          <a:lstStyle/>
          <a:p>
            <a:pPr marL="0" indent="0"/>
            <a:r>
              <a:rPr lang="en-GB" sz="2000" b="1" dirty="0">
                <a:latin typeface="Arial"/>
              </a:rPr>
              <a:t>There’s a high level of trust in advice from healthcare professionals BUT one third (33%) of people have </a:t>
            </a:r>
            <a:r>
              <a:rPr lang="en-GB" sz="2000" b="1" u="sng" dirty="0">
                <a:latin typeface="Arial"/>
              </a:rPr>
              <a:t>never</a:t>
            </a:r>
            <a:r>
              <a:rPr lang="en-GB" sz="2000" b="1" dirty="0">
                <a:latin typeface="Arial"/>
              </a:rPr>
              <a:t> asked a professional for advice on how to stay healthy. </a:t>
            </a:r>
            <a:endParaRPr lang="en-GB" sz="2000" b="1"/>
          </a:p>
          <a:p>
            <a:pPr marL="0" indent="0"/>
            <a:r>
              <a:rPr lang="en-GB" sz="2000" b="1" dirty="0">
                <a:latin typeface="Arial"/>
              </a:rPr>
              <a:t>Advice is expected from doctors and nurses: </a:t>
            </a:r>
            <a:r>
              <a:rPr lang="en-GB" sz="2000" dirty="0">
                <a:latin typeface="Arial"/>
              </a:rPr>
              <a:t>most people expect to be given advice from doctors without asking for it, but fewer report receiving this advice. For instance, three quarters (76%) expect advice from GPs – but less than half (43%) say they have received it.</a:t>
            </a:r>
          </a:p>
          <a:p>
            <a:pPr marL="0" indent="0"/>
            <a:endParaRPr lang="en-GB" sz="2000" b="1"/>
          </a:p>
          <a:p>
            <a:pPr marL="0" indent="0"/>
            <a:r>
              <a:rPr lang="en-GB" sz="2000" b="1" dirty="0">
                <a:latin typeface="Arial"/>
              </a:rPr>
              <a:t>But people are not in the habit of asking for advice.</a:t>
            </a:r>
          </a:p>
          <a:p>
            <a:pPr marL="0" indent="0"/>
            <a:br>
              <a:rPr lang="en-GB" sz="2000" b="1" dirty="0">
                <a:latin typeface="Arial"/>
                <a:ea typeface="ヒラギノ角ゴ Pro W3"/>
              </a:rPr>
            </a:br>
            <a:r>
              <a:rPr lang="en-GB" sz="2000" b="1" dirty="0">
                <a:latin typeface="Arial"/>
                <a:ea typeface="ヒラギノ角ゴ Pro W3"/>
              </a:rPr>
              <a:t>Most people feel it is ‘acceptable’ to receive healthy living advice from healthcare professionals across a range of physical and mental health topics: </a:t>
            </a:r>
            <a:r>
              <a:rPr lang="en-GB" sz="2000" dirty="0">
                <a:latin typeface="Arial"/>
                <a:ea typeface="ヒラギノ角ゴ Pro W3"/>
                <a:cs typeface="Arial"/>
              </a:rPr>
              <a:t>GPs 91%; Hospital doctors 91%; nurses 88%; other healthcare professionals 84%; dentists 79%; pharmacists 73%</a:t>
            </a:r>
          </a:p>
          <a:p>
            <a:pPr marL="0" indent="0"/>
            <a:endParaRPr lang="en-GB" sz="2000"/>
          </a:p>
        </p:txBody>
      </p:sp>
      <p:sp>
        <p:nvSpPr>
          <p:cNvPr id="4" name="Slide Number Placeholder 3">
            <a:extLst>
              <a:ext uri="{FF2B5EF4-FFF2-40B4-BE49-F238E27FC236}">
                <a16:creationId xmlns:a16="http://schemas.microsoft.com/office/drawing/2014/main" id="{E9D4BC3C-C71B-4148-939B-D3F34026F96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20</a:t>
            </a:fld>
            <a:endParaRPr lang="en-US"/>
          </a:p>
        </p:txBody>
      </p:sp>
      <p:sp>
        <p:nvSpPr>
          <p:cNvPr id="5" name="Footer Placeholder 4">
            <a:extLst>
              <a:ext uri="{FF2B5EF4-FFF2-40B4-BE49-F238E27FC236}">
                <a16:creationId xmlns:a16="http://schemas.microsoft.com/office/drawing/2014/main" id="{622A0239-84DD-4655-9480-62388AEBB2AB}"/>
              </a:ext>
            </a:extLst>
          </p:cNvPr>
          <p:cNvSpPr>
            <a:spLocks noGrp="1"/>
          </p:cNvSpPr>
          <p:nvPr>
            <p:ph type="ftr" sz="quarter" idx="11"/>
          </p:nvPr>
        </p:nvSpPr>
        <p:spPr/>
        <p:txBody>
          <a:bodyPr/>
          <a:lstStyle/>
          <a:p>
            <a:pPr>
              <a:defRPr/>
            </a:pPr>
            <a:r>
              <a:rPr lang="en-GB"/>
              <a:t>CVD Prevention and detection Webinar WY&amp;H</a:t>
            </a:r>
            <a:endParaRPr lang="en-US"/>
          </a:p>
        </p:txBody>
      </p:sp>
    </p:spTree>
    <p:extLst>
      <p:ext uri="{BB962C8B-B14F-4D97-AF65-F5344CB8AC3E}">
        <p14:creationId xmlns:p14="http://schemas.microsoft.com/office/powerpoint/2010/main" val="1980410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618" y="404664"/>
            <a:ext cx="8028000" cy="648072"/>
          </a:xfrm>
        </p:spPr>
        <p:txBody>
          <a:bodyPr>
            <a:normAutofit fontScale="90000"/>
          </a:bodyPr>
          <a:lstStyle/>
          <a:p>
            <a:r>
              <a:rPr lang="en-GB"/>
              <a:t>‘All Our Health’ (AOH) : A model for change</a:t>
            </a:r>
            <a:br>
              <a:rPr lang="en-GB"/>
            </a:br>
            <a:endParaRPr lang="en-GB"/>
          </a:p>
        </p:txBody>
      </p:sp>
      <p:sp>
        <p:nvSpPr>
          <p:cNvPr id="4" name="Slide Number Placeholder 3"/>
          <p:cNvSpPr>
            <a:spLocks noGrp="1"/>
          </p:cNvSpPr>
          <p:nvPr>
            <p:ph type="sldNum" sz="quarter" idx="10"/>
          </p:nvPr>
        </p:nvSpPr>
        <p:spPr/>
        <p:txBody>
          <a:bodyPr/>
          <a:lstStyle/>
          <a:p>
            <a:pPr marL="531813"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531813"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endParaRPr>
          </a:p>
        </p:txBody>
      </p:sp>
      <p:sp>
        <p:nvSpPr>
          <p:cNvPr id="5" name="Footer Placeholder 4"/>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NW Webinar - September 2019</a:t>
            </a:r>
            <a:endParaRPr kumimoji="0" lang="en-US" sz="1200" b="0" i="0" u="none" strike="noStrike" kern="1200" cap="none" spc="0" normalizeH="0" baseline="0" noProof="0">
              <a:ln>
                <a:noFill/>
              </a:ln>
              <a:solidFill>
                <a:prstClr val="white"/>
              </a:solidFill>
              <a:effectLst/>
              <a:uLnTx/>
              <a:uFillTx/>
              <a:latin typeface="Arial" pitchFamily="34" charset="0"/>
              <a:ea typeface="+mn-ea"/>
              <a:cs typeface="+mn-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32" y="1257750"/>
            <a:ext cx="4432786" cy="441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7"/>
          <p:cNvSpPr txBox="1">
            <a:spLocks noGrp="1"/>
          </p:cNvSpPr>
          <p:nvPr>
            <p:ph idx="1"/>
          </p:nvPr>
        </p:nvSpPr>
        <p:spPr>
          <a:xfrm>
            <a:off x="3995936" y="5758517"/>
            <a:ext cx="5416015" cy="461633"/>
          </a:xfrm>
          <a:prstGeom prst="rect">
            <a:avLst/>
          </a:prstGeom>
          <a:noFill/>
        </p:spPr>
        <p:txBody>
          <a:bodyPr wrap="square" lIns="91409" tIns="45704" rIns="91409" bIns="45704" rtlCol="0">
            <a:spAutoFit/>
          </a:bodyPr>
          <a:lstStyle/>
          <a:p>
            <a:r>
              <a:rPr lang="en-GB" sz="2400" b="1">
                <a:solidFill>
                  <a:srgbClr val="0000FF"/>
                </a:solidFill>
              </a:rPr>
              <a:t>Search online for “All Our Health”</a:t>
            </a:r>
          </a:p>
        </p:txBody>
      </p:sp>
      <p:sp>
        <p:nvSpPr>
          <p:cNvPr id="9" name="TextBox 8"/>
          <p:cNvSpPr txBox="1"/>
          <p:nvPr/>
        </p:nvSpPr>
        <p:spPr>
          <a:xfrm>
            <a:off x="4932042" y="1268769"/>
            <a:ext cx="4090935" cy="4401173"/>
          </a:xfrm>
          <a:prstGeom prst="rect">
            <a:avLst/>
          </a:prstGeom>
          <a:noFill/>
        </p:spPr>
        <p:txBody>
          <a:bodyPr wrap="square" lIns="91409" tIns="45704" rIns="91409" bIns="45704" rtlCol="0">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Call to action/social movement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Supporting health promoting practice through:</a:t>
            </a:r>
          </a:p>
          <a:p>
            <a:pPr marL="799943"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Gov.uk resources on 27 topics for evidence into practice</a:t>
            </a:r>
          </a:p>
          <a:p>
            <a:pPr marL="799943"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Learning and education for all health and care professionals and CPD</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Building leadership and  capability</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GB" sz="2000" b="0" i="0" u="none" strike="noStrike" kern="1200" cap="none" spc="0" normalizeH="0" baseline="0" noProof="0">
                <a:ln>
                  <a:noFill/>
                </a:ln>
                <a:solidFill>
                  <a:prstClr val="black"/>
                </a:solidFill>
                <a:effectLst/>
                <a:uLnTx/>
                <a:uFillTx/>
                <a:latin typeface="Arial" pitchFamily="84" charset="0"/>
                <a:ea typeface="ヒラギノ角ゴ Pro W3" pitchFamily="84" charset="-128"/>
              </a:rPr>
              <a:t>Working with a range of professional groups across the NHS </a:t>
            </a:r>
          </a:p>
        </p:txBody>
      </p:sp>
    </p:spTree>
    <p:extLst>
      <p:ext uri="{BB962C8B-B14F-4D97-AF65-F5344CB8AC3E}">
        <p14:creationId xmlns:p14="http://schemas.microsoft.com/office/powerpoint/2010/main" val="494687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5626-CFEB-4FF0-BD9E-C24012D216B1}"/>
              </a:ext>
            </a:extLst>
          </p:cNvPr>
          <p:cNvSpPr>
            <a:spLocks noGrp="1"/>
          </p:cNvSpPr>
          <p:nvPr>
            <p:ph type="title"/>
          </p:nvPr>
        </p:nvSpPr>
        <p:spPr>
          <a:xfrm>
            <a:off x="683568" y="225239"/>
            <a:ext cx="8028000" cy="648072"/>
          </a:xfrm>
        </p:spPr>
        <p:txBody>
          <a:bodyPr/>
          <a:lstStyle/>
          <a:p>
            <a:r>
              <a:rPr lang="en-GB"/>
              <a:t>Resources to support you</a:t>
            </a:r>
          </a:p>
        </p:txBody>
      </p:sp>
      <p:sp>
        <p:nvSpPr>
          <p:cNvPr id="3" name="Content Placeholder 2">
            <a:extLst>
              <a:ext uri="{FF2B5EF4-FFF2-40B4-BE49-F238E27FC236}">
                <a16:creationId xmlns:a16="http://schemas.microsoft.com/office/drawing/2014/main" id="{6C2919B0-22E8-4E3B-B8DC-E7FEF4670C57}"/>
              </a:ext>
            </a:extLst>
          </p:cNvPr>
          <p:cNvSpPr>
            <a:spLocks noGrp="1"/>
          </p:cNvSpPr>
          <p:nvPr>
            <p:ph idx="1"/>
          </p:nvPr>
        </p:nvSpPr>
        <p:spPr>
          <a:xfrm>
            <a:off x="215516" y="873311"/>
            <a:ext cx="8712968" cy="5110907"/>
          </a:xfrm>
        </p:spPr>
        <p:txBody>
          <a:bodyPr/>
          <a:lstStyle/>
          <a:p>
            <a:r>
              <a:rPr lang="en-GB" sz="1200" b="1"/>
              <a:t>Training</a:t>
            </a:r>
          </a:p>
          <a:p>
            <a:pPr>
              <a:buFont typeface="Arial" panose="020B0604020202020204" pitchFamily="34" charset="0"/>
              <a:buChar char="•"/>
            </a:pPr>
            <a:r>
              <a:rPr lang="en-GB" sz="1200" b="1"/>
              <a:t>All our Health Framework, Public Health England</a:t>
            </a:r>
            <a:r>
              <a:rPr lang="en-GB" sz="1200"/>
              <a:t> – Free bite sized e- learning sets on a range of prevention topics. It provides the evidence and information to help you embed prevention in your day to day work. </a:t>
            </a:r>
            <a:r>
              <a:rPr lang="en-GB" sz="1200">
                <a:hlinkClick r:id="rId2"/>
              </a:rPr>
              <a:t>https://www.e-lfh.org.uk/programmes/all-our-health/</a:t>
            </a:r>
            <a:endParaRPr lang="en-GB" sz="1200"/>
          </a:p>
          <a:p>
            <a:pPr>
              <a:buFont typeface="Arial" panose="020B0604020202020204" pitchFamily="34" charset="0"/>
              <a:buChar char="•"/>
            </a:pPr>
            <a:r>
              <a:rPr lang="en-GB" sz="1200" b="1"/>
              <a:t>Physical activity – </a:t>
            </a:r>
            <a:r>
              <a:rPr lang="en-GB" sz="1200"/>
              <a:t>This free locally delivered training focuses on practical tips to easily integrate this into every day clinical practice. Contact </a:t>
            </a:r>
            <a:r>
              <a:rPr lang="en-GB" sz="1200">
                <a:hlinkClick r:id="rId3"/>
              </a:rPr>
              <a:t>physicalactivity@phe.gov.uk</a:t>
            </a:r>
            <a:endParaRPr lang="en-GB" sz="1200"/>
          </a:p>
          <a:p>
            <a:pPr>
              <a:buFont typeface="Arial" panose="020B0604020202020204" pitchFamily="34" charset="0"/>
              <a:buChar char="•"/>
            </a:pPr>
            <a:r>
              <a:rPr lang="en-GB" sz="1200" b="1"/>
              <a:t>Motivational interviewing - </a:t>
            </a:r>
            <a:r>
              <a:rPr lang="en-GB" sz="1200"/>
              <a:t>This free on-line module (1hr) explains what motivational interviewing is, its uses, and explanations. </a:t>
            </a:r>
            <a:r>
              <a:rPr lang="en-GB" sz="1200">
                <a:hlinkClick r:id="rId4"/>
              </a:rPr>
              <a:t>https://learning.bmj.com/learning/module-intro/motivational-interviewing.html?moduleId=10051582</a:t>
            </a:r>
            <a:endParaRPr lang="en-GB" sz="1200"/>
          </a:p>
          <a:p>
            <a:pPr>
              <a:buFont typeface="Arial" panose="020B0604020202020204" pitchFamily="34" charset="0"/>
              <a:buChar char="•"/>
            </a:pPr>
            <a:r>
              <a:rPr lang="en-GB" sz="1200" b="1"/>
              <a:t>Moving Medicine - </a:t>
            </a:r>
            <a:r>
              <a:rPr lang="en-GB" sz="1200"/>
              <a:t>An innovative online resource, Moving Medicine, developed with health charities to provide evidence-based resources for conversations with patients with common conditions https://movingmedicine.ac.uk/</a:t>
            </a:r>
          </a:p>
          <a:p>
            <a:pPr marL="0" indent="0"/>
            <a:r>
              <a:rPr lang="en-GB" sz="1200" b="1"/>
              <a:t>Websites for more information and signpost the public to</a:t>
            </a:r>
          </a:p>
          <a:p>
            <a:pPr marL="285750" indent="-285750">
              <a:buFont typeface="Arial" panose="020B0604020202020204" pitchFamily="34" charset="0"/>
              <a:buChar char="•"/>
            </a:pPr>
            <a:r>
              <a:rPr lang="en-GB" sz="1200" b="1"/>
              <a:t>One You</a:t>
            </a:r>
            <a:r>
              <a:rPr lang="en-GB" sz="1200"/>
              <a:t> -  One You is the Public Health England website designed to help people  get healthier and feel better with free tips, tools and support. One You can help people  make small, practical changes that fit in with their life. </a:t>
            </a:r>
            <a:r>
              <a:rPr lang="en-GB" sz="1200">
                <a:hlinkClick r:id="rId5"/>
              </a:rPr>
              <a:t>https://www.nhs.uk/oneyou/</a:t>
            </a:r>
            <a:endParaRPr lang="en-GB" sz="1200"/>
          </a:p>
          <a:p>
            <a:pPr marL="285750" indent="-285750">
              <a:buFont typeface="Arial" panose="020B0604020202020204" pitchFamily="34" charset="0"/>
              <a:buChar char="•"/>
            </a:pPr>
            <a:r>
              <a:rPr lang="en-GB" sz="1200" b="1"/>
              <a:t>West Yorkshire and Harrogate Healthy Hearts Website</a:t>
            </a:r>
            <a:r>
              <a:rPr lang="en-GB" sz="1200"/>
              <a:t> – Keeping information about Heart Health in one place. The website provides information about the healthy hearts programme as well as useful information on hypertension and cholesterol management and glycaemic control in Type 2 diabetes. It provides tips on a healthy lifestyle and signposts to other trusted websites. </a:t>
            </a:r>
            <a:r>
              <a:rPr lang="en-GB" sz="1200" u="sng">
                <a:hlinkClick r:id="rId6"/>
              </a:rPr>
              <a:t>https://www.westyorkshireandharrogatehealthyhearts.co.uk/about</a:t>
            </a:r>
            <a:endParaRPr lang="en-GB" sz="1200"/>
          </a:p>
          <a:p>
            <a:pPr marL="0" indent="0"/>
            <a:r>
              <a:rPr lang="en-GB" sz="1200" b="1"/>
              <a:t>Local support to healthier lifestyle Services</a:t>
            </a:r>
          </a:p>
          <a:p>
            <a:pPr marL="171450" indent="-171450">
              <a:buFont typeface="Arial" panose="020B0604020202020204" pitchFamily="34" charset="0"/>
              <a:buChar char="•"/>
            </a:pPr>
            <a:r>
              <a:rPr lang="en-GB" sz="1200" b="1"/>
              <a:t>MECC Link</a:t>
            </a:r>
            <a:r>
              <a:rPr lang="en-GB" sz="1200"/>
              <a:t>  - MECC Link helps you to raise awareness, motivate and signpost people to help them to improve their health and wellbeing. At the touch of a button you can access information on full range of self-care, national and local support serviceshttps://www.mecclink.co.uk/</a:t>
            </a:r>
          </a:p>
          <a:p>
            <a:pPr marL="0" indent="0"/>
            <a:endParaRPr lang="en-GB" sz="1200" b="1"/>
          </a:p>
          <a:p>
            <a:pPr marL="0" indent="0"/>
            <a:r>
              <a:rPr lang="en-GB" sz="1200"/>
              <a:t> </a:t>
            </a:r>
          </a:p>
          <a:p>
            <a:pPr marL="0" indent="0"/>
            <a:endParaRPr lang="en-GB" sz="1200" b="1"/>
          </a:p>
          <a:p>
            <a:pPr marL="0" indent="0"/>
            <a:endParaRPr lang="en-GB" sz="1200"/>
          </a:p>
          <a:p>
            <a:endParaRPr lang="en-GB" sz="1200"/>
          </a:p>
          <a:p>
            <a:endParaRPr lang="en-GB" sz="1200"/>
          </a:p>
        </p:txBody>
      </p:sp>
      <p:sp>
        <p:nvSpPr>
          <p:cNvPr id="4" name="Slide Number Placeholder 3">
            <a:extLst>
              <a:ext uri="{FF2B5EF4-FFF2-40B4-BE49-F238E27FC236}">
                <a16:creationId xmlns:a16="http://schemas.microsoft.com/office/drawing/2014/main" id="{80E6F011-1F03-446F-A161-CB049B09CE3A}"/>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22</a:t>
            </a:fld>
            <a:endParaRPr lang="en-US"/>
          </a:p>
        </p:txBody>
      </p:sp>
      <p:sp>
        <p:nvSpPr>
          <p:cNvPr id="5" name="Footer Placeholder 4">
            <a:extLst>
              <a:ext uri="{FF2B5EF4-FFF2-40B4-BE49-F238E27FC236}">
                <a16:creationId xmlns:a16="http://schemas.microsoft.com/office/drawing/2014/main" id="{795B607C-B0EA-4326-888E-A15463C498B4}"/>
              </a:ext>
            </a:extLst>
          </p:cNvPr>
          <p:cNvSpPr>
            <a:spLocks noGrp="1"/>
          </p:cNvSpPr>
          <p:nvPr>
            <p:ph type="ftr" sz="quarter" idx="11"/>
          </p:nvPr>
        </p:nvSpPr>
        <p:spPr/>
        <p:txBody>
          <a:bodyPr/>
          <a:lstStyle/>
          <a:p>
            <a:pPr>
              <a:defRPr/>
            </a:pPr>
            <a:r>
              <a:rPr lang="en-GB"/>
              <a:t>CVD Prevention and detection Webinar WY&amp;H</a:t>
            </a:r>
            <a:endParaRPr lang="en-US"/>
          </a:p>
        </p:txBody>
      </p:sp>
    </p:spTree>
    <p:extLst>
      <p:ext uri="{BB962C8B-B14F-4D97-AF65-F5344CB8AC3E}">
        <p14:creationId xmlns:p14="http://schemas.microsoft.com/office/powerpoint/2010/main" val="2789577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298E54F-354B-4CA3-AADB-DA39C24E84E4}"/>
              </a:ext>
            </a:extLst>
          </p:cNvPr>
          <p:cNvSpPr/>
          <p:nvPr/>
        </p:nvSpPr>
        <p:spPr>
          <a:xfrm>
            <a:off x="539552" y="1206783"/>
            <a:ext cx="8280920" cy="4524315"/>
          </a:xfrm>
          <a:prstGeom prst="rect">
            <a:avLst/>
          </a:prstGeom>
        </p:spPr>
        <p:txBody>
          <a:bodyPr wrap="square" anchor="t">
            <a:spAutoFit/>
          </a:bodyPr>
          <a:lstStyle/>
          <a:p>
            <a:pPr>
              <a:buFont typeface="Wingdings" panose="05000000000000000000" pitchFamily="2" charset="2"/>
              <a:buChar char="ü"/>
            </a:pPr>
            <a:r>
              <a:rPr lang="en-GB" dirty="0">
                <a:latin typeface="Arial"/>
                <a:ea typeface="ヒラギノ角ゴ Pro W3"/>
              </a:rPr>
              <a:t>Make management of hypertension more streamlined and efficient, and achieve </a:t>
            </a:r>
            <a:r>
              <a:rPr lang="en-GB" dirty="0" err="1">
                <a:latin typeface="Arial"/>
                <a:ea typeface="ヒラギノ角ゴ Pro W3"/>
              </a:rPr>
              <a:t>QoF</a:t>
            </a:r>
            <a:r>
              <a:rPr lang="en-GB" dirty="0">
                <a:latin typeface="Arial"/>
                <a:ea typeface="ヒラギノ角ゴ Pro W3"/>
              </a:rPr>
              <a:t> targets more easily: Take a look at the </a:t>
            </a:r>
            <a:r>
              <a:rPr lang="en-GB" b="1" dirty="0">
                <a:latin typeface="Arial"/>
                <a:ea typeface="ヒラギノ角ゴ Pro W3"/>
              </a:rPr>
              <a:t>resources and share them </a:t>
            </a:r>
            <a:r>
              <a:rPr lang="en-GB" dirty="0">
                <a:latin typeface="Arial"/>
                <a:ea typeface="ヒラギノ角ゴ Pro W3"/>
              </a:rPr>
              <a:t>with your peers and networks. </a:t>
            </a:r>
            <a:endParaRPr lang="en-US" dirty="0"/>
          </a:p>
          <a:p>
            <a:pPr>
              <a:buFont typeface="Wingdings" panose="05000000000000000000" pitchFamily="2" charset="2"/>
              <a:buChar char="ü"/>
            </a:pPr>
            <a:endParaRPr lang="en-GB"/>
          </a:p>
          <a:p>
            <a:pPr>
              <a:buFont typeface="Wingdings" panose="05000000000000000000" pitchFamily="2" charset="2"/>
              <a:buChar char="ü"/>
            </a:pPr>
            <a:r>
              <a:rPr lang="en-GB" dirty="0">
                <a:latin typeface="Arial"/>
                <a:ea typeface="ヒラギノ角ゴ Pro W3"/>
                <a:cs typeface="Arial"/>
              </a:rPr>
              <a:t>Be role models for </a:t>
            </a:r>
            <a:r>
              <a:rPr lang="en-GB" b="1" dirty="0">
                <a:latin typeface="Arial"/>
                <a:ea typeface="ヒラギノ角ゴ Pro W3"/>
                <a:cs typeface="Arial"/>
              </a:rPr>
              <a:t>CVD</a:t>
            </a:r>
            <a:r>
              <a:rPr lang="en-GB" dirty="0">
                <a:latin typeface="Arial"/>
                <a:ea typeface="ヒラギノ角ゴ Pro W3"/>
                <a:cs typeface="Arial"/>
              </a:rPr>
              <a:t> </a:t>
            </a:r>
            <a:r>
              <a:rPr lang="en-GB" b="1" dirty="0">
                <a:latin typeface="Arial"/>
                <a:ea typeface="ヒラギノ角ゴ Pro W3"/>
                <a:cs typeface="Arial"/>
              </a:rPr>
              <a:t>prevention and the Healthy Hearts </a:t>
            </a:r>
            <a:r>
              <a:rPr lang="en-GB" dirty="0">
                <a:latin typeface="Arial"/>
                <a:ea typeface="ヒラギノ角ゴ Pro W3"/>
                <a:cs typeface="Arial"/>
              </a:rPr>
              <a:t>work by making ‘prevention an everyday interaction'</a:t>
            </a:r>
            <a:endParaRPr lang="en-GB" dirty="0">
              <a:latin typeface="Arial"/>
              <a:ea typeface="ヒラギノ角ゴ Pro W3"/>
            </a:endParaRPr>
          </a:p>
          <a:p>
            <a:pPr>
              <a:buFont typeface="Wingdings" panose="05000000000000000000" pitchFamily="2" charset="2"/>
              <a:buChar char="ü"/>
            </a:pPr>
            <a:endParaRPr lang="en-GB" dirty="0">
              <a:latin typeface="Arial"/>
              <a:ea typeface="ヒラギノ角ゴ Pro W3"/>
              <a:cs typeface="Arial"/>
            </a:endParaRPr>
          </a:p>
          <a:p>
            <a:pPr>
              <a:buFont typeface="Wingdings" panose="05000000000000000000" pitchFamily="2" charset="2"/>
              <a:buChar char="ü"/>
            </a:pPr>
            <a:r>
              <a:rPr lang="en-GB" dirty="0">
                <a:latin typeface="Arial"/>
              </a:rPr>
              <a:t>Give us </a:t>
            </a:r>
            <a:r>
              <a:rPr lang="en-GB" b="1" dirty="0">
                <a:latin typeface="Arial"/>
              </a:rPr>
              <a:t>feedback</a:t>
            </a:r>
            <a:r>
              <a:rPr lang="en-GB" dirty="0">
                <a:latin typeface="Arial"/>
              </a:rPr>
              <a:t> on the resources and what else we need to develop</a:t>
            </a:r>
          </a:p>
          <a:p>
            <a:pPr>
              <a:buFont typeface="Wingdings" panose="05000000000000000000" pitchFamily="2" charset="2"/>
              <a:buChar char="ü"/>
            </a:pPr>
            <a:endParaRPr lang="en-GB"/>
          </a:p>
          <a:p>
            <a:pPr>
              <a:buFont typeface="Wingdings" panose="05000000000000000000" pitchFamily="2" charset="2"/>
              <a:buChar char="ü"/>
            </a:pPr>
            <a:r>
              <a:rPr lang="en-GB" dirty="0">
                <a:latin typeface="Arial"/>
              </a:rPr>
              <a:t>Follow us on twitter #</a:t>
            </a:r>
            <a:r>
              <a:rPr lang="en-GB" dirty="0" err="1">
                <a:latin typeface="Arial"/>
              </a:rPr>
              <a:t>HealthyHearts</a:t>
            </a:r>
            <a:r>
              <a:rPr lang="en-GB" dirty="0">
                <a:latin typeface="Arial"/>
              </a:rPr>
              <a:t> and #</a:t>
            </a:r>
            <a:r>
              <a:rPr lang="en-GB" dirty="0" err="1">
                <a:latin typeface="Arial"/>
              </a:rPr>
              <a:t>AllOurHealth</a:t>
            </a:r>
            <a:r>
              <a:rPr lang="en-GB" dirty="0">
                <a:latin typeface="Arial"/>
              </a:rPr>
              <a:t> </a:t>
            </a:r>
            <a:endParaRPr lang="en-GB" dirty="0"/>
          </a:p>
        </p:txBody>
      </p:sp>
      <p:sp>
        <p:nvSpPr>
          <p:cNvPr id="4" name="Rectangle 3">
            <a:extLst>
              <a:ext uri="{FF2B5EF4-FFF2-40B4-BE49-F238E27FC236}">
                <a16:creationId xmlns:a16="http://schemas.microsoft.com/office/drawing/2014/main" id="{90D08BE0-B04D-4F48-B94E-0291125BEC92}"/>
              </a:ext>
            </a:extLst>
          </p:cNvPr>
          <p:cNvSpPr/>
          <p:nvPr/>
        </p:nvSpPr>
        <p:spPr>
          <a:xfrm>
            <a:off x="848186" y="281432"/>
            <a:ext cx="2206053" cy="707886"/>
          </a:xfrm>
          <a:prstGeom prst="rect">
            <a:avLst/>
          </a:prstGeom>
        </p:spPr>
        <p:txBody>
          <a:bodyPr wrap="none">
            <a:spAutoFit/>
          </a:bodyPr>
          <a:lstStyle/>
          <a:p>
            <a:r>
              <a:rPr lang="en-GB" sz="4000" b="1" spc="-150">
                <a:solidFill>
                  <a:srgbClr val="00AE9E"/>
                </a:solidFill>
                <a:latin typeface="Arial" pitchFamily="34" charset="0"/>
              </a:rPr>
              <a:t>The ‘ask’</a:t>
            </a:r>
          </a:p>
        </p:txBody>
      </p:sp>
      <p:pic>
        <p:nvPicPr>
          <p:cNvPr id="9" name="Picture 8" descr="A close up of a sign&#10;&#10;Description automatically generated">
            <a:extLst>
              <a:ext uri="{FF2B5EF4-FFF2-40B4-BE49-F238E27FC236}">
                <a16:creationId xmlns:a16="http://schemas.microsoft.com/office/drawing/2014/main" id="{839841DE-8F17-4DD1-B7ED-359B85B2EB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13166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8F72771-0A9B-4920-8558-8241A34BBD83}"/>
              </a:ext>
            </a:extLst>
          </p:cNvPr>
          <p:cNvSpPr/>
          <p:nvPr/>
        </p:nvSpPr>
        <p:spPr>
          <a:xfrm>
            <a:off x="683568" y="1676110"/>
            <a:ext cx="7992888" cy="3600986"/>
          </a:xfrm>
          <a:prstGeom prst="rect">
            <a:avLst/>
          </a:prstGeom>
        </p:spPr>
        <p:txBody>
          <a:bodyPr wrap="square">
            <a:spAutoFit/>
          </a:bodyPr>
          <a:lstStyle/>
          <a:p>
            <a:r>
              <a:rPr lang="en-GB" sz="1800"/>
              <a:t>Pete Waddingham, Programme Manager Y&amp;H AHSN </a:t>
            </a:r>
            <a:r>
              <a:rPr lang="en-GB" sz="1800">
                <a:hlinkClick r:id="rId8"/>
              </a:rPr>
              <a:t>pete.waddingham@yhahsn.com</a:t>
            </a:r>
            <a:endParaRPr lang="en-GB" sz="1800"/>
          </a:p>
          <a:p>
            <a:endParaRPr lang="en-GB" sz="1800"/>
          </a:p>
          <a:p>
            <a:r>
              <a:rPr lang="en-GB" sz="1800"/>
              <a:t>Karen Pearson, CVD Programme Manager, PHE Yorkshire and Humber. </a:t>
            </a:r>
            <a:r>
              <a:rPr lang="en-GB" sz="1800">
                <a:hlinkClick r:id="rId9"/>
              </a:rPr>
              <a:t>Karen.pearson@phe.gov.uk</a:t>
            </a:r>
            <a:endParaRPr lang="en-GB" sz="1800"/>
          </a:p>
          <a:p>
            <a:pPr marL="457200" indent="-457200">
              <a:buFont typeface="Arial" panose="020B0604020202020204" pitchFamily="34" charset="0"/>
              <a:buChar char="•"/>
            </a:pPr>
            <a:endParaRPr lang="en-GB" sz="1800"/>
          </a:p>
          <a:p>
            <a:r>
              <a:rPr lang="en-GB" b="1"/>
              <a:t>Email:</a:t>
            </a:r>
            <a:r>
              <a:rPr lang="en-GB"/>
              <a:t> WYHHealthyHearts@yhahsn.com</a:t>
            </a:r>
          </a:p>
          <a:p>
            <a:endParaRPr lang="en-GB"/>
          </a:p>
          <a:p>
            <a:r>
              <a:rPr lang="en-GB" b="1"/>
              <a:t>Twitter: </a:t>
            </a:r>
          </a:p>
          <a:p>
            <a:r>
              <a:rPr lang="en-GB"/>
              <a:t>@PHE-</a:t>
            </a:r>
            <a:r>
              <a:rPr lang="en-GB" err="1"/>
              <a:t>Yorkshumber</a:t>
            </a:r>
            <a:endParaRPr lang="en-GB"/>
          </a:p>
          <a:p>
            <a:r>
              <a:rPr lang="en-GB"/>
              <a:t>@</a:t>
            </a:r>
            <a:r>
              <a:rPr lang="en-GB" err="1"/>
              <a:t>WHYHealthyHeart</a:t>
            </a:r>
            <a:endParaRPr lang="en-GB" sz="1800"/>
          </a:p>
        </p:txBody>
      </p:sp>
      <p:pic>
        <p:nvPicPr>
          <p:cNvPr id="8" name="Picture 7">
            <a:extLst>
              <a:ext uri="{FF2B5EF4-FFF2-40B4-BE49-F238E27FC236}">
                <a16:creationId xmlns:a16="http://schemas.microsoft.com/office/drawing/2014/main" id="{7167DD54-EC0B-40BD-B6A3-AC549706F9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7639"/>
          <a:stretch/>
        </p:blipFill>
        <p:spPr>
          <a:xfrm>
            <a:off x="1907704" y="3933056"/>
            <a:ext cx="596278" cy="533818"/>
          </a:xfrm>
          <a:prstGeom prst="rect">
            <a:avLst/>
          </a:prstGeom>
        </p:spPr>
      </p:pic>
      <p:sp>
        <p:nvSpPr>
          <p:cNvPr id="9" name="Rectangle 8">
            <a:extLst>
              <a:ext uri="{FF2B5EF4-FFF2-40B4-BE49-F238E27FC236}">
                <a16:creationId xmlns:a16="http://schemas.microsoft.com/office/drawing/2014/main" id="{855B671F-B6F4-4EF7-B60A-41A6C84A8859}"/>
              </a:ext>
            </a:extLst>
          </p:cNvPr>
          <p:cNvSpPr/>
          <p:nvPr/>
        </p:nvSpPr>
        <p:spPr>
          <a:xfrm>
            <a:off x="860957" y="530465"/>
            <a:ext cx="1959191" cy="707886"/>
          </a:xfrm>
          <a:prstGeom prst="rect">
            <a:avLst/>
          </a:prstGeom>
        </p:spPr>
        <p:txBody>
          <a:bodyPr wrap="none">
            <a:spAutoFit/>
          </a:bodyPr>
          <a:lstStyle/>
          <a:p>
            <a:r>
              <a:rPr lang="en-GB" sz="4000" b="1" spc="-150">
                <a:solidFill>
                  <a:srgbClr val="00AE9E"/>
                </a:solidFill>
                <a:latin typeface="Arial" pitchFamily="34" charset="0"/>
              </a:rPr>
              <a:t>Contact</a:t>
            </a:r>
          </a:p>
        </p:txBody>
      </p:sp>
      <p:pic>
        <p:nvPicPr>
          <p:cNvPr id="13" name="Picture 12" descr="A close up of a sign&#10;&#10;Description automatically generated">
            <a:extLst>
              <a:ext uri="{FF2B5EF4-FFF2-40B4-BE49-F238E27FC236}">
                <a16:creationId xmlns:a16="http://schemas.microsoft.com/office/drawing/2014/main" id="{1571FC7C-ECAF-4747-A2CE-E6C79EBBB0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273184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8F72771-0A9B-4920-8558-8241A34BBD83}"/>
              </a:ext>
            </a:extLst>
          </p:cNvPr>
          <p:cNvSpPr/>
          <p:nvPr/>
        </p:nvSpPr>
        <p:spPr>
          <a:xfrm>
            <a:off x="1057519" y="1338560"/>
            <a:ext cx="7028961" cy="4708981"/>
          </a:xfrm>
          <a:prstGeom prst="rect">
            <a:avLst/>
          </a:prstGeom>
        </p:spPr>
        <p:txBody>
          <a:bodyPr wrap="square">
            <a:spAutoFit/>
          </a:bodyPr>
          <a:lstStyle/>
          <a:p>
            <a:pPr algn="ctr"/>
            <a:r>
              <a:rPr lang="en-GB" sz="4000" b="1" dirty="0"/>
              <a:t>Thank you! </a:t>
            </a:r>
          </a:p>
          <a:p>
            <a:pPr algn="ctr"/>
            <a:endParaRPr lang="en-GB" sz="4000" b="1" dirty="0"/>
          </a:p>
          <a:p>
            <a:pPr algn="ctr"/>
            <a:r>
              <a:rPr lang="en-GB" sz="2800" b="1" dirty="0">
                <a:solidFill>
                  <a:srgbClr val="FF0000"/>
                </a:solidFill>
              </a:rPr>
              <a:t>And don’t forget to fill in feedback form – which is also needed to gain your CPD certificate</a:t>
            </a:r>
          </a:p>
          <a:p>
            <a:pPr algn="ctr"/>
            <a:endParaRPr lang="en-GB" sz="2800" b="1" dirty="0">
              <a:solidFill>
                <a:srgbClr val="FF0000"/>
              </a:solidFill>
            </a:endParaRPr>
          </a:p>
          <a:p>
            <a:r>
              <a:rPr lang="en-GB" sz="1600" u="sng" dirty="0">
                <a:hlinkClick r:id="rId8"/>
              </a:rPr>
              <a:t>CPD Certificate Form</a:t>
            </a:r>
            <a:endParaRPr lang="en-GB" sz="1600" dirty="0"/>
          </a:p>
          <a:p>
            <a:r>
              <a:rPr lang="en-GB" sz="1600" dirty="0"/>
              <a:t> </a:t>
            </a:r>
          </a:p>
          <a:p>
            <a:r>
              <a:rPr lang="en-GB" sz="1600" u="sng" dirty="0">
                <a:hlinkClick r:id="rId8"/>
              </a:rPr>
              <a:t>https://forms.office.com/Pages/ResponsePage.aspx?id=Bu__D34rAESnB_vNuG9tMNCgb2ULNTVHmI6vhXVe9eRURFBORFBOWVgzUFc1NUo5MDE5T01QWFlVQy4u</a:t>
            </a:r>
            <a:r>
              <a:rPr lang="en-GB" sz="1600" dirty="0"/>
              <a:t> </a:t>
            </a:r>
          </a:p>
          <a:p>
            <a:pPr algn="ctr"/>
            <a:endParaRPr lang="en-GB" sz="2800" b="1" dirty="0">
              <a:solidFill>
                <a:srgbClr val="FF0000"/>
              </a:solidFill>
            </a:endParaRPr>
          </a:p>
        </p:txBody>
      </p:sp>
      <p:pic>
        <p:nvPicPr>
          <p:cNvPr id="8" name="Picture 7" descr="A close up of a sign&#10;&#10;Description automatically generated">
            <a:extLst>
              <a:ext uri="{FF2B5EF4-FFF2-40B4-BE49-F238E27FC236}">
                <a16:creationId xmlns:a16="http://schemas.microsoft.com/office/drawing/2014/main" id="{35439E76-5962-4D0C-ACE4-4595B32DCE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3814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835313"/>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820469"/>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9710" y="164553"/>
            <a:ext cx="8752352" cy="5940088"/>
          </a:xfrm>
          <a:prstGeom prst="rect">
            <a:avLst/>
          </a:prstGeom>
        </p:spPr>
        <p:txBody>
          <a:bodyPr wrap="square" anchor="t">
            <a:spAutoFit/>
          </a:bodyPr>
          <a:lstStyle/>
          <a:p>
            <a:pPr marL="0" indent="0"/>
            <a:r>
              <a:rPr lang="en-GB" sz="4000" b="1" spc="-150" dirty="0">
                <a:solidFill>
                  <a:srgbClr val="00AE9E"/>
                </a:solidFill>
                <a:latin typeface="Arial"/>
              </a:rPr>
              <a:t>Purpose and Aims</a:t>
            </a:r>
          </a:p>
          <a:p>
            <a:pPr marL="0" indent="0"/>
            <a:endParaRPr lang="en-GB"/>
          </a:p>
          <a:p>
            <a:pPr marL="0" indent="0"/>
            <a:r>
              <a:rPr lang="en-GB" dirty="0">
                <a:latin typeface="Arial"/>
              </a:rPr>
              <a:t>To raise awareness about the CVD challenge and the Healthy Hearts Project across West Yorkshire and Harrogate</a:t>
            </a:r>
          </a:p>
          <a:p>
            <a:pPr marL="457200" indent="-457200">
              <a:buFont typeface="+mj-lt"/>
              <a:buAutoNum type="arabicPeriod"/>
            </a:pPr>
            <a:endParaRPr lang="en-GB" sz="2800"/>
          </a:p>
          <a:p>
            <a:pPr marL="342900" indent="-342900">
              <a:buFont typeface="+mj-lt"/>
              <a:buAutoNum type="arabicPeriod"/>
            </a:pPr>
            <a:r>
              <a:rPr lang="en-GB" dirty="0">
                <a:latin typeface="Arial"/>
              </a:rPr>
              <a:t>To share with you the work of the </a:t>
            </a:r>
            <a:r>
              <a:rPr lang="en-GB" b="1" dirty="0">
                <a:latin typeface="Arial"/>
              </a:rPr>
              <a:t>Healthy Hearts project </a:t>
            </a:r>
            <a:r>
              <a:rPr lang="en-GB" dirty="0">
                <a:latin typeface="Arial"/>
              </a:rPr>
              <a:t>to address part of the challenge and to ask for your </a:t>
            </a:r>
            <a:r>
              <a:rPr lang="en-GB" b="1" dirty="0">
                <a:latin typeface="Arial"/>
              </a:rPr>
              <a:t>support</a:t>
            </a:r>
            <a:br>
              <a:rPr lang="en-GB" b="1" dirty="0">
                <a:latin typeface="Arial"/>
              </a:rPr>
            </a:br>
            <a:endParaRPr lang="en-GB" b="1" dirty="0"/>
          </a:p>
          <a:p>
            <a:pPr marL="342900" indent="-342900">
              <a:buFont typeface="+mj-lt"/>
              <a:buAutoNum type="arabicPeriod"/>
            </a:pPr>
            <a:r>
              <a:rPr lang="en-GB" dirty="0">
                <a:latin typeface="Arial"/>
                <a:ea typeface="ヒラギノ角ゴ Pro W3"/>
              </a:rPr>
              <a:t>To highlight the healthy hearts and PHE </a:t>
            </a:r>
            <a:r>
              <a:rPr lang="en-GB" b="1" dirty="0">
                <a:latin typeface="Arial"/>
                <a:ea typeface="ヒラギノ角ゴ Pro W3"/>
              </a:rPr>
              <a:t>support resources</a:t>
            </a:r>
            <a:br>
              <a:rPr lang="en-GB" b="1" dirty="0">
                <a:latin typeface="Arial"/>
                <a:ea typeface="ヒラギノ角ゴ Pro W3"/>
              </a:rPr>
            </a:br>
            <a:endParaRPr lang="en-GB" b="1" dirty="0">
              <a:latin typeface="Arial"/>
              <a:ea typeface="ヒラギノ角ゴ Pro W3"/>
            </a:endParaRPr>
          </a:p>
          <a:p>
            <a:pPr marL="342900" indent="-342900">
              <a:buFont typeface="+mj-lt"/>
              <a:buAutoNum type="arabicPeriod"/>
            </a:pPr>
            <a:r>
              <a:rPr lang="en-GB" b="1" dirty="0">
                <a:latin typeface="Arial"/>
                <a:ea typeface="ヒラギノ角ゴ Pro W3"/>
              </a:rPr>
              <a:t>Share the key messages </a:t>
            </a:r>
            <a:r>
              <a:rPr lang="en-GB" dirty="0">
                <a:latin typeface="Arial"/>
                <a:ea typeface="ヒラギノ角ゴ Pro W3"/>
              </a:rPr>
              <a:t>of the program for our peers and the public </a:t>
            </a:r>
            <a:br>
              <a:rPr lang="en-GB" dirty="0">
                <a:latin typeface="Arial"/>
              </a:rPr>
            </a:br>
            <a:endParaRPr lang="en-GB" dirty="0"/>
          </a:p>
          <a:p>
            <a:pPr marL="342900" indent="-342900">
              <a:buFont typeface="+mj-lt"/>
              <a:buAutoNum type="arabicPeriod"/>
            </a:pPr>
            <a:r>
              <a:rPr lang="en-GB" dirty="0">
                <a:latin typeface="Arial"/>
                <a:ea typeface="ヒラギノ角ゴ Pro W3"/>
              </a:rPr>
              <a:t>To </a:t>
            </a:r>
            <a:r>
              <a:rPr lang="en-GB" b="1" dirty="0">
                <a:latin typeface="Arial"/>
                <a:ea typeface="ヒラギノ角ゴ Pro W3"/>
              </a:rPr>
              <a:t>generate awareness</a:t>
            </a:r>
            <a:r>
              <a:rPr lang="en-GB" dirty="0">
                <a:latin typeface="Arial"/>
                <a:ea typeface="ヒラギノ角ゴ Pro W3"/>
              </a:rPr>
              <a:t> so we can make the biggest impact </a:t>
            </a:r>
            <a:endParaRPr lang="en-GB" dirty="0">
              <a:ea typeface="ヒラギノ角ゴ Pro W3"/>
            </a:endParaRPr>
          </a:p>
        </p:txBody>
      </p:sp>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55" y="5726545"/>
            <a:ext cx="1690189"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842E96AA-A6DB-4F79-A230-2805624209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243338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0670E39-C6A5-4F85-814E-691D114703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9752" y="5733256"/>
            <a:ext cx="1264286" cy="628571"/>
          </a:xfrm>
          <a:prstGeom prst="rect">
            <a:avLst/>
          </a:prstGeom>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3528" y="496173"/>
            <a:ext cx="8640960" cy="5262979"/>
          </a:xfrm>
          <a:prstGeom prst="rect">
            <a:avLst/>
          </a:prstGeom>
        </p:spPr>
        <p:txBody>
          <a:bodyPr wrap="square" anchor="t">
            <a:spAutoFit/>
          </a:bodyPr>
          <a:lstStyle/>
          <a:p>
            <a:pPr marL="0" indent="0"/>
            <a:r>
              <a:rPr lang="en-GB" sz="4000" b="1" spc="-150">
                <a:solidFill>
                  <a:srgbClr val="00AE9E"/>
                </a:solidFill>
                <a:latin typeface="Arial"/>
              </a:rPr>
              <a:t>Learning Objectives</a:t>
            </a:r>
          </a:p>
          <a:p>
            <a:pPr marL="0" indent="0"/>
            <a:endParaRPr lang="en-GB" b="1"/>
          </a:p>
          <a:p>
            <a:pPr marL="0" indent="0"/>
            <a:r>
              <a:rPr lang="en-GB" b="1">
                <a:latin typeface="Arial"/>
              </a:rPr>
              <a:t>At the end of the session participants will:</a:t>
            </a:r>
          </a:p>
          <a:p>
            <a:pPr marL="0" indent="0"/>
            <a:endParaRPr lang="en-GB"/>
          </a:p>
          <a:p>
            <a:pPr marL="457200" indent="-457200">
              <a:buFont typeface="+mj-lt"/>
              <a:buAutoNum type="arabicPeriod"/>
            </a:pPr>
            <a:r>
              <a:rPr lang="en-GB">
                <a:latin typeface="Arial"/>
              </a:rPr>
              <a:t>Have a brief understanding of CVD prevalence </a:t>
            </a:r>
          </a:p>
          <a:p>
            <a:pPr marL="457200" indent="-457200">
              <a:buFont typeface="+mj-lt"/>
              <a:buAutoNum type="arabicPeriod"/>
            </a:pPr>
            <a:r>
              <a:rPr lang="en-GB">
                <a:latin typeface="Arial"/>
              </a:rPr>
              <a:t>Understand the main aims of WY&amp;H Healthy Hearts project </a:t>
            </a:r>
            <a:endParaRPr lang="en-GB"/>
          </a:p>
          <a:p>
            <a:pPr marL="457200" indent="-457200">
              <a:buFont typeface="+mj-lt"/>
              <a:buAutoNum type="arabicPeriod"/>
            </a:pPr>
            <a:r>
              <a:rPr lang="en-GB">
                <a:latin typeface="Arial"/>
              </a:rPr>
              <a:t>Be familiar with the local hypertension guidance and clinical searches</a:t>
            </a:r>
          </a:p>
          <a:p>
            <a:pPr marL="457200" indent="-457200">
              <a:buFont typeface="+mj-lt"/>
              <a:buAutoNum type="arabicPeriod"/>
            </a:pPr>
            <a:r>
              <a:rPr lang="en-GB">
                <a:latin typeface="Arial"/>
              </a:rPr>
              <a:t>Know how to access various support resources </a:t>
            </a:r>
            <a:endParaRPr lang="en-GB"/>
          </a:p>
          <a:p>
            <a:pPr marL="457200" indent="-457200">
              <a:buFont typeface="+mj-lt"/>
              <a:buAutoNum type="arabicPeriod"/>
            </a:pPr>
            <a:endParaRPr lang="en-GB"/>
          </a:p>
          <a:p>
            <a:r>
              <a:rPr lang="en-GB" sz="1600" i="1">
                <a:latin typeface="Arial"/>
                <a:ea typeface="ヒラギノ角ゴ Pro W3"/>
              </a:rPr>
              <a:t>Supports CPD (2 CPD learning points) including review of supporting documents after webinar</a:t>
            </a:r>
          </a:p>
          <a:p>
            <a:pPr marL="457200" indent="-457200">
              <a:buFont typeface="+mj-lt"/>
              <a:buAutoNum type="arabicPeriod"/>
            </a:pPr>
            <a:endParaRPr lang="en-GB"/>
          </a:p>
        </p:txBody>
      </p:sp>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2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0722" y="449292"/>
            <a:ext cx="8342555" cy="5755422"/>
          </a:xfrm>
          <a:prstGeom prst="rect">
            <a:avLst/>
          </a:prstGeom>
        </p:spPr>
        <p:txBody>
          <a:bodyPr wrap="square">
            <a:spAutoFit/>
          </a:bodyPr>
          <a:lstStyle/>
          <a:p>
            <a:pPr marL="0" indent="0"/>
            <a:r>
              <a:rPr lang="en-GB" sz="4000" b="1" spc="-150">
                <a:solidFill>
                  <a:srgbClr val="00AE9E"/>
                </a:solidFill>
                <a:latin typeface="Arial" pitchFamily="34" charset="0"/>
              </a:rPr>
              <a:t>Agenda</a:t>
            </a:r>
          </a:p>
          <a:p>
            <a:pPr marL="457200" indent="-457200">
              <a:buFont typeface="+mj-lt"/>
              <a:buAutoNum type="arabicPeriod"/>
            </a:pPr>
            <a:endParaRPr lang="en-GB" b="1"/>
          </a:p>
          <a:p>
            <a:pPr marL="457200" indent="-457200">
              <a:buFont typeface="+mj-lt"/>
              <a:buAutoNum type="arabicPeriod"/>
            </a:pPr>
            <a:r>
              <a:rPr lang="en-GB" sz="2000"/>
              <a:t>Strategic context of CVD prevention and Healthy Hearts project</a:t>
            </a:r>
          </a:p>
          <a:p>
            <a:pPr lvl="1"/>
            <a:r>
              <a:rPr lang="en-GB" sz="1400"/>
              <a:t>	Dr Youssef Beaini, GP and Clinical Lead for Healthy Hearts </a:t>
            </a:r>
            <a:r>
              <a:rPr lang="en-GB" sz="1400" b="1" i="1"/>
              <a:t>(1pm -1.02pm) </a:t>
            </a:r>
            <a:endParaRPr lang="en-GB" sz="1400" b="1"/>
          </a:p>
          <a:p>
            <a:pPr marL="457200" indent="-457200">
              <a:buFont typeface="+mj-lt"/>
              <a:buAutoNum type="arabicPeriod"/>
            </a:pPr>
            <a:endParaRPr lang="en-GB" sz="2000"/>
          </a:p>
          <a:p>
            <a:pPr marL="457200" indent="-457200">
              <a:buFont typeface="+mj-lt"/>
              <a:buAutoNum type="arabicPeriod"/>
            </a:pPr>
            <a:r>
              <a:rPr lang="en-GB" sz="2000"/>
              <a:t>Hypertension Clinical Guidance	</a:t>
            </a:r>
            <a:r>
              <a:rPr lang="en-GB" sz="1400"/>
              <a:t>Dr Youssef Beaini </a:t>
            </a:r>
            <a:r>
              <a:rPr lang="en-GB" sz="1400" b="1" i="1"/>
              <a:t>(1.02pm -1.12pm) </a:t>
            </a:r>
            <a:endParaRPr lang="en-GB" sz="1400" b="1"/>
          </a:p>
          <a:p>
            <a:pPr marL="457200" indent="-457200">
              <a:buFont typeface="+mj-lt"/>
              <a:buAutoNum type="arabicPeriod"/>
            </a:pPr>
            <a:endParaRPr lang="en-GB" sz="1400"/>
          </a:p>
          <a:p>
            <a:pPr marL="342900" indent="-342900">
              <a:buFont typeface="+mj-lt"/>
              <a:buAutoNum type="arabicPeriod"/>
            </a:pPr>
            <a:endParaRPr lang="en-GB" sz="1400"/>
          </a:p>
          <a:p>
            <a:pPr marL="457200" indent="-457200">
              <a:buFont typeface="+mj-lt"/>
              <a:buAutoNum type="arabicPeriod"/>
            </a:pPr>
            <a:r>
              <a:rPr lang="en-GB" sz="2000"/>
              <a:t>Healthy Hearts Support Resources </a:t>
            </a:r>
          </a:p>
          <a:p>
            <a:pPr lvl="1"/>
            <a:r>
              <a:rPr lang="en-GB" sz="1400"/>
              <a:t>		Pete Waddingham, Programme Manager – Y&amp;H AHSN </a:t>
            </a:r>
            <a:r>
              <a:rPr lang="en-GB" sz="1400" b="1" i="1"/>
              <a:t>(1.12pm -1.15pm) </a:t>
            </a:r>
            <a:endParaRPr lang="en-GB" sz="1400" b="1"/>
          </a:p>
          <a:p>
            <a:pPr marL="342900" indent="-342900">
              <a:buFont typeface="+mj-lt"/>
              <a:buAutoNum type="arabicPeriod"/>
            </a:pPr>
            <a:endParaRPr lang="en-GB" sz="1400"/>
          </a:p>
          <a:p>
            <a:pPr marL="457200" indent="-457200">
              <a:buFont typeface="+mj-lt"/>
              <a:buAutoNum type="arabicPeriod"/>
            </a:pPr>
            <a:r>
              <a:rPr lang="en-GB" sz="2000"/>
              <a:t>GP perspective on the Healthy Hearts project  </a:t>
            </a:r>
          </a:p>
          <a:p>
            <a:pPr lvl="1"/>
            <a:r>
              <a:rPr lang="en-GB" sz="1400"/>
              <a:t>				Dr James Gray, Calderdale CCG </a:t>
            </a:r>
            <a:r>
              <a:rPr lang="en-GB" sz="1400" b="1"/>
              <a:t>(1.15pm -1.20pm)</a:t>
            </a:r>
          </a:p>
          <a:p>
            <a:pPr marL="342900" indent="-342900">
              <a:buFont typeface="+mj-lt"/>
              <a:buAutoNum type="arabicPeriod"/>
            </a:pPr>
            <a:endParaRPr lang="en-GB" sz="1400"/>
          </a:p>
          <a:p>
            <a:pPr marL="457200" indent="-457200">
              <a:buFont typeface="+mj-lt"/>
              <a:buAutoNum type="arabicPeriod"/>
            </a:pPr>
            <a:r>
              <a:rPr lang="en-GB" sz="2000"/>
              <a:t>All Our Health and key public health messages </a:t>
            </a:r>
            <a:r>
              <a:rPr lang="en-GB" sz="1400"/>
              <a:t>	</a:t>
            </a:r>
          </a:p>
          <a:p>
            <a:pPr lvl="1"/>
            <a:r>
              <a:rPr lang="en-GB" sz="1400"/>
              <a:t>Karen Pearson, CVD Programme Manager, PHE Yorkshire and Humber </a:t>
            </a:r>
            <a:r>
              <a:rPr lang="en-GB" sz="1400" b="1" i="1"/>
              <a:t>(1.20pm – 1.30pm)</a:t>
            </a:r>
          </a:p>
          <a:p>
            <a:pPr marL="342900" indent="-342900">
              <a:buFont typeface="+mj-lt"/>
              <a:buAutoNum type="arabicPeriod"/>
            </a:pPr>
            <a:endParaRPr lang="en-GB" sz="1400"/>
          </a:p>
          <a:p>
            <a:pPr marL="457200" indent="-457200">
              <a:buFont typeface="+mj-lt"/>
              <a:buAutoNum type="arabicPeriod"/>
            </a:pPr>
            <a:r>
              <a:rPr lang="en-GB" sz="2000"/>
              <a:t>Q&amp;As </a:t>
            </a:r>
            <a:r>
              <a:rPr lang="en-GB" sz="1400" b="1" i="1"/>
              <a:t>(1.30pm – 1.40pm) 		</a:t>
            </a:r>
            <a:r>
              <a:rPr lang="en-GB" sz="1400" b="1" i="1">
                <a:solidFill>
                  <a:srgbClr val="FF0000"/>
                </a:solidFill>
              </a:rPr>
              <a:t>*All slides will be made available after </a:t>
            </a:r>
          </a:p>
          <a:p>
            <a:pPr marL="0" indent="0"/>
            <a:endParaRPr lang="en-GB" b="1"/>
          </a:p>
        </p:txBody>
      </p:sp>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77EE91-47F4-4212-9F67-C74E936E38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394249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7D2F-064E-4063-B632-F7E13E712652}"/>
              </a:ext>
            </a:extLst>
          </p:cNvPr>
          <p:cNvSpPr>
            <a:spLocks noGrp="1"/>
          </p:cNvSpPr>
          <p:nvPr>
            <p:ph type="title"/>
          </p:nvPr>
        </p:nvSpPr>
        <p:spPr>
          <a:xfrm>
            <a:off x="575472" y="318803"/>
            <a:ext cx="8015230" cy="865179"/>
          </a:xfrm>
        </p:spPr>
        <p:txBody>
          <a:bodyPr/>
          <a:lstStyle/>
          <a:p>
            <a:pPr algn="ctr"/>
            <a:r>
              <a:rPr lang="en-GB" b="1"/>
              <a:t>CVD is a major burden of ill health</a:t>
            </a:r>
          </a:p>
        </p:txBody>
      </p:sp>
      <p:pic>
        <p:nvPicPr>
          <p:cNvPr id="7" name="Content Placeholder 6" descr="A screenshot of a cell phone&#10;&#10;Description generated with very high confidence">
            <a:extLst>
              <a:ext uri="{FF2B5EF4-FFF2-40B4-BE49-F238E27FC236}">
                <a16:creationId xmlns:a16="http://schemas.microsoft.com/office/drawing/2014/main" id="{97E6C66A-EF45-4628-A4B7-D5BBEA5B96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129" y="3398018"/>
            <a:ext cx="3635832" cy="1944117"/>
          </a:xfrm>
        </p:spPr>
      </p:pic>
      <p:sp>
        <p:nvSpPr>
          <p:cNvPr id="4" name="Slide Number Placeholder 3">
            <a:extLst>
              <a:ext uri="{FF2B5EF4-FFF2-40B4-BE49-F238E27FC236}">
                <a16:creationId xmlns:a16="http://schemas.microsoft.com/office/drawing/2014/main" id="{FEC571D0-6A13-44C5-844F-478BE952149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a:t>
            </a:fld>
            <a:endParaRPr lang="en-US"/>
          </a:p>
        </p:txBody>
      </p:sp>
      <p:sp>
        <p:nvSpPr>
          <p:cNvPr id="5" name="Footer Placeholder 4">
            <a:extLst>
              <a:ext uri="{FF2B5EF4-FFF2-40B4-BE49-F238E27FC236}">
                <a16:creationId xmlns:a16="http://schemas.microsoft.com/office/drawing/2014/main" id="{A4C0D146-8C03-4ADA-8A4F-7668D6AE42B7}"/>
              </a:ext>
            </a:extLst>
          </p:cNvPr>
          <p:cNvSpPr>
            <a:spLocks noGrp="1"/>
          </p:cNvSpPr>
          <p:nvPr>
            <p:ph type="ftr" sz="quarter" idx="11"/>
          </p:nvPr>
        </p:nvSpPr>
        <p:spPr/>
        <p:txBody>
          <a:bodyPr/>
          <a:lstStyle/>
          <a:p>
            <a:pPr>
              <a:defRPr/>
            </a:pPr>
            <a:r>
              <a:rPr lang="en-GB"/>
              <a:t>CVD Prevention and detection Webinar WY&amp;H				Dr Beaini</a:t>
            </a:r>
            <a:endParaRPr lang="en-US"/>
          </a:p>
        </p:txBody>
      </p:sp>
      <p:pic>
        <p:nvPicPr>
          <p:cNvPr id="8" name="Picture 7">
            <a:extLst>
              <a:ext uri="{FF2B5EF4-FFF2-40B4-BE49-F238E27FC236}">
                <a16:creationId xmlns:a16="http://schemas.microsoft.com/office/drawing/2014/main" id="{F353FB25-19FD-4D3B-9F2E-A0DE0CFC51D1}"/>
              </a:ext>
            </a:extLst>
          </p:cNvPr>
          <p:cNvPicPr>
            <a:picLocks noChangeAspect="1"/>
          </p:cNvPicPr>
          <p:nvPr/>
        </p:nvPicPr>
        <p:blipFill>
          <a:blip r:embed="rId4"/>
          <a:stretch>
            <a:fillRect/>
          </a:stretch>
        </p:blipFill>
        <p:spPr>
          <a:xfrm>
            <a:off x="391802" y="1099863"/>
            <a:ext cx="3806732" cy="2158171"/>
          </a:xfrm>
          <a:prstGeom prst="rect">
            <a:avLst/>
          </a:prstGeom>
        </p:spPr>
      </p:pic>
      <p:pic>
        <p:nvPicPr>
          <p:cNvPr id="9" name="Picture 8">
            <a:extLst>
              <a:ext uri="{FF2B5EF4-FFF2-40B4-BE49-F238E27FC236}">
                <a16:creationId xmlns:a16="http://schemas.microsoft.com/office/drawing/2014/main" id="{DB62BEF8-E587-4C84-8B50-5F6B60079B19}"/>
              </a:ext>
            </a:extLst>
          </p:cNvPr>
          <p:cNvPicPr>
            <a:picLocks noChangeAspect="1"/>
          </p:cNvPicPr>
          <p:nvPr/>
        </p:nvPicPr>
        <p:blipFill>
          <a:blip r:embed="rId5"/>
          <a:stretch>
            <a:fillRect/>
          </a:stretch>
        </p:blipFill>
        <p:spPr>
          <a:xfrm>
            <a:off x="4539748" y="1180757"/>
            <a:ext cx="3848675" cy="2158171"/>
          </a:xfrm>
          <a:prstGeom prst="rect">
            <a:avLst/>
          </a:prstGeom>
        </p:spPr>
      </p:pic>
      <p:sp>
        <p:nvSpPr>
          <p:cNvPr id="10" name="TextBox 9">
            <a:extLst>
              <a:ext uri="{FF2B5EF4-FFF2-40B4-BE49-F238E27FC236}">
                <a16:creationId xmlns:a16="http://schemas.microsoft.com/office/drawing/2014/main" id="{F0F728FC-DC18-4D33-82D1-B54411912A8B}"/>
              </a:ext>
            </a:extLst>
          </p:cNvPr>
          <p:cNvSpPr txBox="1"/>
          <p:nvPr/>
        </p:nvSpPr>
        <p:spPr>
          <a:xfrm>
            <a:off x="4538720" y="3578661"/>
            <a:ext cx="4051982" cy="2246769"/>
          </a:xfrm>
          <a:prstGeom prst="rect">
            <a:avLst/>
          </a:prstGeom>
          <a:noFill/>
        </p:spPr>
        <p:txBody>
          <a:bodyPr wrap="square" rtlCol="0">
            <a:spAutoFit/>
          </a:bodyPr>
          <a:lstStyle/>
          <a:p>
            <a:r>
              <a:rPr lang="en-GB" sz="1400"/>
              <a:t>In Yorkshire and the Humber, high blood pressure is by far the biggest risk factor for deaths from CVD, followed by high cholesterol, high fasting plasma glucose and high BMI. </a:t>
            </a:r>
          </a:p>
          <a:p>
            <a:endParaRPr lang="en-GB" sz="1400"/>
          </a:p>
          <a:p>
            <a:r>
              <a:rPr lang="en-GB" sz="1400"/>
              <a:t>There is an ambition across West Yorkshire and Harrogate to reduce CVD incidents such as heart attacks and strokes by over 1,100 (10%) by 2021, an estimated reduction of 350 strokes and 800 heart attacks</a:t>
            </a:r>
          </a:p>
        </p:txBody>
      </p:sp>
    </p:spTree>
    <p:extLst>
      <p:ext uri="{BB962C8B-B14F-4D97-AF65-F5344CB8AC3E}">
        <p14:creationId xmlns:p14="http://schemas.microsoft.com/office/powerpoint/2010/main" val="89707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ADD59A-283F-4CAD-BBAE-463A64AD40EF}"/>
              </a:ext>
            </a:extLst>
          </p:cNvPr>
          <p:cNvSpPr/>
          <p:nvPr/>
        </p:nvSpPr>
        <p:spPr>
          <a:xfrm>
            <a:off x="431540" y="1772816"/>
            <a:ext cx="8280920" cy="3477875"/>
          </a:xfrm>
          <a:prstGeom prst="rect">
            <a:avLst/>
          </a:prstGeom>
        </p:spPr>
        <p:txBody>
          <a:bodyPr wrap="square" anchor="t">
            <a:spAutoFit/>
          </a:bodyPr>
          <a:lstStyle/>
          <a:p>
            <a:r>
              <a:rPr lang="en-GB" sz="2000" dirty="0">
                <a:latin typeface="Arial"/>
                <a:ea typeface="ヒラギノ角ゴ Pro W3"/>
              </a:rPr>
              <a:t>West Yorkshire and Harrogate Health Care Partnership (HCP) agreed to prioritise improvements in CVD outcomes through joint working and sharing resources and learning. </a:t>
            </a:r>
            <a:endParaRPr lang="en-GB" sz="2000" dirty="0">
              <a:ea typeface="ヒラギノ角ゴ Pro W3"/>
            </a:endParaRPr>
          </a:p>
          <a:p>
            <a:endParaRPr lang="en-GB" sz="2000"/>
          </a:p>
          <a:p>
            <a:r>
              <a:rPr lang="en-GB" sz="2000" dirty="0">
                <a:latin typeface="Arial"/>
                <a:ea typeface="ヒラギノ角ゴ Pro W3"/>
              </a:rPr>
              <a:t>The WY&amp;H Joint Committee of CCGs agreed </a:t>
            </a:r>
            <a:r>
              <a:rPr lang="en-GB" sz="2000" dirty="0">
                <a:latin typeface="Arial"/>
                <a:ea typeface="ヒラギノ角ゴ Pro W3"/>
                <a:cs typeface="Arial"/>
              </a:rPr>
              <a:t>in May 2018 </a:t>
            </a:r>
            <a:r>
              <a:rPr lang="en-GB" sz="2000" dirty="0">
                <a:latin typeface="Arial"/>
                <a:ea typeface="ヒラギノ角ゴ Pro W3"/>
              </a:rPr>
              <a:t>to a three phased approach:</a:t>
            </a:r>
          </a:p>
          <a:p>
            <a:endParaRPr lang="en-GB" sz="2000"/>
          </a:p>
          <a:p>
            <a:pPr>
              <a:buFont typeface="Arial" panose="020B0604020202020204" pitchFamily="34" charset="0"/>
              <a:buChar char="•"/>
            </a:pPr>
            <a:r>
              <a:rPr lang="en-GB" sz="2000" dirty="0">
                <a:latin typeface="Arial"/>
                <a:ea typeface="ヒラギノ角ゴ Pro W3"/>
              </a:rPr>
              <a:t>Phase 1 – Hypertension </a:t>
            </a:r>
            <a:r>
              <a:rPr lang="en-GB" sz="1800" dirty="0">
                <a:latin typeface="Arial"/>
                <a:ea typeface="ヒラギノ角ゴ Pro W3"/>
              </a:rPr>
              <a:t>(Launched April 19)</a:t>
            </a:r>
          </a:p>
          <a:p>
            <a:pPr>
              <a:buFont typeface="Arial" panose="020B0604020202020204" pitchFamily="34" charset="0"/>
              <a:buChar char="•"/>
            </a:pPr>
            <a:r>
              <a:rPr lang="en-GB" sz="2000" dirty="0">
                <a:latin typeface="Arial"/>
                <a:ea typeface="ヒラギノ角ゴ Pro W3"/>
              </a:rPr>
              <a:t>Phase 2 </a:t>
            </a:r>
            <a:r>
              <a:rPr lang="en-GB" sz="2000" dirty="0">
                <a:latin typeface="Arial"/>
                <a:ea typeface="ヒラギノ角ゴ Pro W3"/>
                <a:cs typeface="Arial"/>
              </a:rPr>
              <a:t>– </a:t>
            </a:r>
            <a:r>
              <a:rPr lang="en-GB" sz="2000" dirty="0">
                <a:latin typeface="Arial"/>
                <a:ea typeface="ヒラギノ角ゴ Pro W3"/>
              </a:rPr>
              <a:t>Lipid/Cholesterol management  </a:t>
            </a:r>
            <a:r>
              <a:rPr lang="en-GB" sz="1800" dirty="0">
                <a:latin typeface="Arial"/>
                <a:ea typeface="ヒラギノ角ゴ Pro W3"/>
              </a:rPr>
              <a:t>(Launch October 19 – April 20)</a:t>
            </a:r>
            <a:endParaRPr lang="en-GB" sz="2000" dirty="0">
              <a:latin typeface="Arial"/>
              <a:ea typeface="ヒラギノ角ゴ Pro W3"/>
            </a:endParaRPr>
          </a:p>
          <a:p>
            <a:pPr>
              <a:buFont typeface="Arial" panose="020B0604020202020204" pitchFamily="34" charset="0"/>
              <a:buChar char="•"/>
            </a:pPr>
            <a:r>
              <a:rPr lang="en-GB" sz="2000" dirty="0">
                <a:latin typeface="Arial"/>
                <a:ea typeface="ヒラギノ角ゴ Pro W3"/>
              </a:rPr>
              <a:t>Phase 3 </a:t>
            </a:r>
            <a:r>
              <a:rPr lang="en-GB" sz="2000" dirty="0">
                <a:latin typeface="Arial"/>
                <a:ea typeface="ヒラギノ角ゴ Pro W3"/>
                <a:cs typeface="Arial"/>
              </a:rPr>
              <a:t>– </a:t>
            </a:r>
            <a:r>
              <a:rPr lang="en-GB" sz="2000" dirty="0">
                <a:latin typeface="Arial"/>
                <a:ea typeface="ヒラギノ角ゴ Pro W3"/>
              </a:rPr>
              <a:t>Glycaemic Control /diabetes </a:t>
            </a:r>
            <a:r>
              <a:rPr lang="en-GB" sz="1800" dirty="0">
                <a:latin typeface="Arial"/>
                <a:ea typeface="ヒラギノ角ゴ Pro W3"/>
              </a:rPr>
              <a:t>(Launch Autumn 2020)</a:t>
            </a:r>
          </a:p>
          <a:p>
            <a:endParaRPr lang="en-GB" sz="2000"/>
          </a:p>
        </p:txBody>
      </p:sp>
      <p:sp>
        <p:nvSpPr>
          <p:cNvPr id="3" name="Rectangle 2">
            <a:extLst>
              <a:ext uri="{FF2B5EF4-FFF2-40B4-BE49-F238E27FC236}">
                <a16:creationId xmlns:a16="http://schemas.microsoft.com/office/drawing/2014/main" id="{479A9674-2B42-473E-8E53-7702598DAF9E}"/>
              </a:ext>
            </a:extLst>
          </p:cNvPr>
          <p:cNvSpPr/>
          <p:nvPr/>
        </p:nvSpPr>
        <p:spPr>
          <a:xfrm>
            <a:off x="268270" y="751134"/>
            <a:ext cx="5407249" cy="584775"/>
          </a:xfrm>
          <a:prstGeom prst="rect">
            <a:avLst/>
          </a:prstGeom>
        </p:spPr>
        <p:txBody>
          <a:bodyPr wrap="none">
            <a:spAutoFit/>
          </a:bodyPr>
          <a:lstStyle/>
          <a:p>
            <a:r>
              <a:rPr lang="en-GB" sz="3200" b="1" spc="-150">
                <a:solidFill>
                  <a:srgbClr val="00AE9E"/>
                </a:solidFill>
                <a:latin typeface="Arial" pitchFamily="34" charset="0"/>
              </a:rPr>
              <a:t>WY&amp;H Healthy Hearts Project</a:t>
            </a:r>
          </a:p>
        </p:txBody>
      </p:sp>
      <p:pic>
        <p:nvPicPr>
          <p:cNvPr id="9" name="Picture 8" descr="A close up of a sign&#10;&#10;Description automatically generated">
            <a:extLst>
              <a:ext uri="{FF2B5EF4-FFF2-40B4-BE49-F238E27FC236}">
                <a16:creationId xmlns:a16="http://schemas.microsoft.com/office/drawing/2014/main" id="{C7A81328-B4B1-4A5C-8898-59A2EEB550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4816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B34B9E-39A1-4DD9-86E5-0A75F8F069B3}"/>
              </a:ext>
            </a:extLst>
          </p:cNvPr>
          <p:cNvSpPr/>
          <p:nvPr/>
        </p:nvSpPr>
        <p:spPr>
          <a:xfrm>
            <a:off x="395536" y="1573288"/>
            <a:ext cx="8575712" cy="3416320"/>
          </a:xfrm>
          <a:prstGeom prst="rect">
            <a:avLst/>
          </a:prstGeom>
        </p:spPr>
        <p:txBody>
          <a:bodyPr wrap="square" anchor="t">
            <a:spAutoFit/>
          </a:bodyPr>
          <a:lstStyle/>
          <a:p>
            <a:pPr algn="just"/>
            <a:r>
              <a:rPr lang="en-GB" b="1" dirty="0">
                <a:latin typeface="Calibri"/>
                <a:ea typeface="ヒラギノ角ゴ Pro W3"/>
              </a:rPr>
              <a:t>Increasing recorded prevalence of hypertension: </a:t>
            </a:r>
            <a:endParaRPr lang="en-GB" b="1">
              <a:latin typeface="Calibri" panose="020F0502020204030204" pitchFamily="34" charset="0"/>
            </a:endParaRPr>
          </a:p>
          <a:p>
            <a:pPr algn="just">
              <a:buFont typeface="Symbol" panose="05050102010706020507" pitchFamily="18" charset="2"/>
              <a:buChar char="·"/>
            </a:pPr>
            <a:r>
              <a:rPr lang="en-GB" dirty="0">
                <a:latin typeface="Calibri"/>
                <a:ea typeface="ヒラギノ角ゴ Pro W3"/>
              </a:rPr>
              <a:t>Patients who have high blood pressure readings which may be hypertension but who are not yet diagnosed </a:t>
            </a:r>
            <a:endParaRPr lang="en-GB" dirty="0">
              <a:latin typeface="Calibri" panose="020F0502020204030204" pitchFamily="34" charset="0"/>
              <a:ea typeface="ヒラギノ角ゴ Pro W3"/>
            </a:endParaRPr>
          </a:p>
          <a:p>
            <a:pPr>
              <a:buFont typeface="Symbol" panose="05050102010706020507" pitchFamily="18" charset="2"/>
              <a:buChar char="·"/>
            </a:pPr>
            <a:r>
              <a:rPr lang="en-GB" dirty="0">
                <a:latin typeface="Calibri"/>
                <a:ea typeface="ヒラギノ角ゴ Pro W3"/>
              </a:rPr>
              <a:t>Identify patients already on anti-hypertensive medication but not coded on GP </a:t>
            </a:r>
            <a:r>
              <a:rPr lang="en-GB" dirty="0" err="1">
                <a:latin typeface="Calibri"/>
                <a:ea typeface="ヒラギノ角ゴ Pro W3"/>
              </a:rPr>
              <a:t>QoF</a:t>
            </a:r>
            <a:r>
              <a:rPr lang="en-GB" dirty="0">
                <a:latin typeface="Calibri"/>
                <a:ea typeface="ヒラギノ角ゴ Pro W3"/>
              </a:rPr>
              <a:t> registers</a:t>
            </a:r>
          </a:p>
          <a:p>
            <a:pPr>
              <a:buFont typeface="Symbol" panose="05050102010706020507" pitchFamily="18" charset="2"/>
              <a:buChar char="·"/>
            </a:pPr>
            <a:endParaRPr lang="en-GB">
              <a:latin typeface="Calibri" panose="020F0502020204030204" pitchFamily="34" charset="0"/>
            </a:endParaRPr>
          </a:p>
          <a:p>
            <a:pPr marL="0" indent="0" algn="just">
              <a:buNone/>
            </a:pPr>
            <a:r>
              <a:rPr lang="en-GB" b="1" dirty="0">
                <a:latin typeface="Calibri"/>
              </a:rPr>
              <a:t>Treatment optimisation:</a:t>
            </a:r>
          </a:p>
          <a:p>
            <a:pPr algn="just">
              <a:buFont typeface="Symbol" panose="05050102010706020507" pitchFamily="18" charset="2"/>
              <a:buChar char="·"/>
            </a:pPr>
            <a:r>
              <a:rPr lang="en-GB" dirty="0">
                <a:latin typeface="Calibri"/>
              </a:rPr>
              <a:t>Identify and optimise treatment of patients already diagnosed with hypertension</a:t>
            </a:r>
            <a:endParaRPr lang="en-GB" b="1">
              <a:latin typeface="Calibri"/>
            </a:endParaRPr>
          </a:p>
        </p:txBody>
      </p:sp>
      <p:sp>
        <p:nvSpPr>
          <p:cNvPr id="8" name="Rectangle 7">
            <a:extLst>
              <a:ext uri="{FF2B5EF4-FFF2-40B4-BE49-F238E27FC236}">
                <a16:creationId xmlns:a16="http://schemas.microsoft.com/office/drawing/2014/main" id="{F1F1FBB3-4FE8-429F-B2A8-7739905CE9A9}"/>
              </a:ext>
            </a:extLst>
          </p:cNvPr>
          <p:cNvSpPr/>
          <p:nvPr/>
        </p:nvSpPr>
        <p:spPr>
          <a:xfrm>
            <a:off x="431540" y="706736"/>
            <a:ext cx="4822154" cy="584775"/>
          </a:xfrm>
          <a:prstGeom prst="rect">
            <a:avLst/>
          </a:prstGeom>
        </p:spPr>
        <p:txBody>
          <a:bodyPr wrap="none">
            <a:spAutoFit/>
          </a:bodyPr>
          <a:lstStyle/>
          <a:p>
            <a:r>
              <a:rPr lang="en-GB" sz="3200" b="1" spc="-150">
                <a:solidFill>
                  <a:srgbClr val="00AE9E"/>
                </a:solidFill>
                <a:latin typeface="Arial" pitchFamily="34" charset="0"/>
              </a:rPr>
              <a:t>Phase One - Hypertension</a:t>
            </a:r>
          </a:p>
        </p:txBody>
      </p:sp>
      <p:pic>
        <p:nvPicPr>
          <p:cNvPr id="9" name="Picture 8" descr="A close up of a sign&#10;&#10;Description automatically generated">
            <a:extLst>
              <a:ext uri="{FF2B5EF4-FFF2-40B4-BE49-F238E27FC236}">
                <a16:creationId xmlns:a16="http://schemas.microsoft.com/office/drawing/2014/main" id="{30D297E8-36A6-44FC-BEF2-0A08ADFC00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379908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3C62EF4E-5B88-44E5-A0E2-C32124B1F74E" descr="025BF453-5F46-4D04-B1CF-E340BD6BCFC3@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73417"/>
            <a:ext cx="3567776" cy="77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YSTP_-_Logo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817115" y="5701218"/>
            <a:ext cx="2042741" cy="5936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image003">
            <a:extLst>
              <a:ext uri="{FF2B5EF4-FFF2-40B4-BE49-F238E27FC236}">
                <a16:creationId xmlns:a16="http://schemas.microsoft.com/office/drawing/2014/main" id="{CE8A635D-56D6-48B7-B376-EA8179A825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5686374"/>
            <a:ext cx="1186379" cy="72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phe logo">
            <a:extLst>
              <a:ext uri="{FF2B5EF4-FFF2-40B4-BE49-F238E27FC236}">
                <a16:creationId xmlns:a16="http://schemas.microsoft.com/office/drawing/2014/main" id="{905F209A-8382-4D16-9FCB-9D336E24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73294"/>
            <a:ext cx="1690189" cy="11247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5C44CC3-CC18-4227-923A-CD5D95B4A4BB}"/>
              </a:ext>
            </a:extLst>
          </p:cNvPr>
          <p:cNvSpPr/>
          <p:nvPr/>
        </p:nvSpPr>
        <p:spPr>
          <a:xfrm>
            <a:off x="669183" y="468910"/>
            <a:ext cx="3776803" cy="584775"/>
          </a:xfrm>
          <a:prstGeom prst="rect">
            <a:avLst/>
          </a:prstGeom>
        </p:spPr>
        <p:txBody>
          <a:bodyPr wrap="none">
            <a:spAutoFit/>
          </a:bodyPr>
          <a:lstStyle/>
          <a:p>
            <a:r>
              <a:rPr lang="en-GB" sz="3200" b="1" spc="-150">
                <a:solidFill>
                  <a:srgbClr val="00AE9E"/>
                </a:solidFill>
                <a:latin typeface="Arial" pitchFamily="34" charset="0"/>
              </a:rPr>
              <a:t>Treatment Guidance</a:t>
            </a:r>
          </a:p>
        </p:txBody>
      </p:sp>
      <p:sp>
        <p:nvSpPr>
          <p:cNvPr id="2" name="Rectangle 1">
            <a:extLst>
              <a:ext uri="{FF2B5EF4-FFF2-40B4-BE49-F238E27FC236}">
                <a16:creationId xmlns:a16="http://schemas.microsoft.com/office/drawing/2014/main" id="{001748F9-A065-4755-837C-4C3126F544BB}"/>
              </a:ext>
            </a:extLst>
          </p:cNvPr>
          <p:cNvSpPr/>
          <p:nvPr/>
        </p:nvSpPr>
        <p:spPr>
          <a:xfrm>
            <a:off x="473929" y="1176426"/>
            <a:ext cx="8148448" cy="4585871"/>
          </a:xfrm>
          <a:prstGeom prst="rect">
            <a:avLst/>
          </a:prstGeom>
        </p:spPr>
        <p:txBody>
          <a:bodyPr wrap="square" anchor="t">
            <a:spAutoFit/>
          </a:bodyPr>
          <a:lstStyle/>
          <a:p>
            <a:r>
              <a:rPr lang="en-GB" sz="2800" b="1" dirty="0">
                <a:solidFill>
                  <a:srgbClr val="006666"/>
                </a:solidFill>
                <a:latin typeface="Calibri" panose="020F0502020204030204"/>
                <a:ea typeface="Calibri"/>
                <a:cs typeface="Times New Roman"/>
              </a:rPr>
              <a:t>Why local guidance (for hypertension)? </a:t>
            </a:r>
            <a:endParaRPr lang="en-GB" sz="2800" b="1">
              <a:solidFill>
                <a:srgbClr val="006666"/>
              </a:solidFill>
              <a:latin typeface="Calibri" panose="020F0502020204030204"/>
              <a:ea typeface="Calibri"/>
              <a:cs typeface="Times New Roman"/>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z="2000" dirty="0">
                <a:latin typeface="Arial"/>
              </a:rPr>
              <a:t>Still a huge number of people with high BP </a:t>
            </a:r>
            <a:r>
              <a:rPr lang="en-GB" sz="2000" b="1" dirty="0">
                <a:latin typeface="Arial"/>
              </a:rPr>
              <a:t>not achieving their blood pressure target</a:t>
            </a:r>
            <a:r>
              <a:rPr lang="en-GB" sz="2000" dirty="0">
                <a:latin typeface="Arial"/>
              </a:rPr>
              <a:t>, despite years of national guidance</a:t>
            </a:r>
          </a:p>
          <a:p>
            <a:pPr marL="285750" indent="-285750">
              <a:buFont typeface="Arial" panose="020B0604020202020204" pitchFamily="34" charset="0"/>
              <a:buChar char="•"/>
            </a:pPr>
            <a:r>
              <a:rPr lang="en-GB" sz="2000" dirty="0">
                <a:latin typeface="Arial"/>
                <a:ea typeface="ヒラギノ角ゴ Pro W3"/>
              </a:rPr>
              <a:t>NICE guidance is only one type of guidance that is used by UK cardiology specialists. (For majority of patients, NICE has now updated its guidance to be in line with our Healthy Hearts guidance)</a:t>
            </a:r>
          </a:p>
          <a:p>
            <a:pPr marL="285750" indent="-285750">
              <a:buFont typeface="Arial" panose="020B0604020202020204" pitchFamily="34" charset="0"/>
              <a:buChar char="•"/>
            </a:pPr>
            <a:r>
              <a:rPr lang="en-GB" sz="2000" dirty="0">
                <a:latin typeface="Arial"/>
                <a:ea typeface="ヒラギノ角ゴ Pro W3"/>
              </a:rPr>
              <a:t>European Society of Cardiology is one of two world leaders of cardiology and its guidance is routinely used in specialist cardiology in the UK</a:t>
            </a:r>
          </a:p>
          <a:p>
            <a:pPr marL="285750" indent="-285750">
              <a:buFont typeface="Arial" panose="020B0604020202020204" pitchFamily="34" charset="0"/>
              <a:buChar char="•"/>
            </a:pPr>
            <a:r>
              <a:rPr lang="en-GB" sz="2000" dirty="0">
                <a:latin typeface="Arial"/>
                <a:ea typeface="ヒラギノ角ゴ Pro W3"/>
              </a:rPr>
              <a:t>There is clear and robust evidence that the main benefit from hypertension treatment is from the improvement in blood pressure, </a:t>
            </a:r>
            <a:r>
              <a:rPr lang="en-GB" sz="2000" b="1" dirty="0">
                <a:latin typeface="Arial"/>
                <a:ea typeface="ヒラギノ角ゴ Pro W3"/>
              </a:rPr>
              <a:t>not the drug chosen</a:t>
            </a:r>
          </a:p>
          <a:p>
            <a:pPr algn="ctr"/>
            <a:r>
              <a:rPr lang="en-GB" sz="2000" i="1" dirty="0">
                <a:solidFill>
                  <a:srgbClr val="FF0000"/>
                </a:solidFill>
                <a:latin typeface="Arial"/>
                <a:ea typeface="ヒラギノ角ゴ Pro W3"/>
              </a:rPr>
              <a:t>**Local guidance developed is for </a:t>
            </a:r>
            <a:r>
              <a:rPr lang="en-GB" sz="2000" b="1" i="1" dirty="0">
                <a:solidFill>
                  <a:srgbClr val="FF0000"/>
                </a:solidFill>
                <a:latin typeface="Arial"/>
                <a:ea typeface="ヒラギノ角ゴ Pro W3"/>
              </a:rPr>
              <a:t>Uncomplicated Hypertension</a:t>
            </a:r>
            <a:r>
              <a:rPr lang="en-GB" sz="2000" i="1" dirty="0">
                <a:solidFill>
                  <a:srgbClr val="FF0000"/>
                </a:solidFill>
                <a:latin typeface="Arial"/>
                <a:ea typeface="ヒラギノ角ゴ Pro W3"/>
              </a:rPr>
              <a:t>**</a:t>
            </a:r>
          </a:p>
        </p:txBody>
      </p:sp>
      <p:pic>
        <p:nvPicPr>
          <p:cNvPr id="9" name="Picture 8" descr="A close up of a sign&#10;&#10;Description automatically generated">
            <a:extLst>
              <a:ext uri="{FF2B5EF4-FFF2-40B4-BE49-F238E27FC236}">
                <a16:creationId xmlns:a16="http://schemas.microsoft.com/office/drawing/2014/main" id="{8F2E62BD-73AC-43BB-A9F7-5374B6B8A0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0847" y="5795680"/>
            <a:ext cx="1874465" cy="626674"/>
          </a:xfrm>
          <a:prstGeom prst="rect">
            <a:avLst/>
          </a:prstGeom>
        </p:spPr>
      </p:pic>
    </p:spTree>
    <p:extLst>
      <p:ext uri="{BB962C8B-B14F-4D97-AF65-F5344CB8AC3E}">
        <p14:creationId xmlns:p14="http://schemas.microsoft.com/office/powerpoint/2010/main" val="1095674538"/>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6DF12742D3154E97D0C8B60B502794" ma:contentTypeVersion="8" ma:contentTypeDescription="Create a new document." ma:contentTypeScope="" ma:versionID="9629c3ce214aed1675ec5909a684c6fc">
  <xsd:schema xmlns:xsd="http://www.w3.org/2001/XMLSchema" xmlns:xs="http://www.w3.org/2001/XMLSchema" xmlns:p="http://schemas.microsoft.com/office/2006/metadata/properties" xmlns:ns3="ad8b5a94-8d64-4b21-8235-b27f37ddabf0" targetNamespace="http://schemas.microsoft.com/office/2006/metadata/properties" ma:root="true" ma:fieldsID="ad0953ff0ce41f3e0110860d00dc3c45" ns3:_="">
    <xsd:import namespace="ad8b5a94-8d64-4b21-8235-b27f37ddab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b5a94-8d64-4b21-8235-b27f37ddab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2.xml><?xml version="1.0" encoding="utf-8"?>
<ds:datastoreItem xmlns:ds="http://schemas.openxmlformats.org/officeDocument/2006/customXml" ds:itemID="{E21BA55E-5A15-436E-A8C3-DCB566ECEBC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d8b5a94-8d64-4b21-8235-b27f37ddabf0"/>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089B6B2-3210-4D2C-B02D-02A3D689D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8b5a94-8d64-4b21-8235-b27f37ddab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318</TotalTime>
  <Words>2582</Words>
  <Application>Microsoft Office PowerPoint</Application>
  <PresentationFormat>On-screen Show (4:3)</PresentationFormat>
  <Paragraphs>262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CVD is a major burden of ill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attitudes – talking about prevention</vt:lpstr>
      <vt:lpstr>What we found</vt:lpstr>
      <vt:lpstr>‘All Our Health’ (AOH) : A model for change </vt:lpstr>
      <vt:lpstr>Resources to support you</vt:lpstr>
      <vt:lpstr>PowerPoint Presentation</vt:lpstr>
      <vt:lpstr>PowerPoint Presentation</vt:lpstr>
      <vt:lpstr>PowerPoint Presentation</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Presentation-standard</dc:title>
  <dc:creator>Anjna Mistry</dc:creator>
  <cp:lastModifiedBy>Sara Novara</cp:lastModifiedBy>
  <cp:revision>233</cp:revision>
  <dcterms:created xsi:type="dcterms:W3CDTF">2012-10-10T09:02:29Z</dcterms:created>
  <dcterms:modified xsi:type="dcterms:W3CDTF">2019-12-09T16:54:12Z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0x010100206DF12742D3154E97D0C8B60B502794</vt:lpwstr>
  </property>
</Properties>
</file>